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302" r:id="rId4"/>
    <p:sldId id="303" r:id="rId5"/>
    <p:sldId id="304" r:id="rId6"/>
    <p:sldId id="305" r:id="rId7"/>
    <p:sldId id="306" r:id="rId8"/>
    <p:sldId id="307" r:id="rId9"/>
    <p:sldId id="275" r:id="rId10"/>
    <p:sldId id="277" r:id="rId11"/>
    <p:sldId id="276" r:id="rId12"/>
    <p:sldId id="270" r:id="rId13"/>
    <p:sldId id="271" r:id="rId14"/>
    <p:sldId id="309" r:id="rId15"/>
    <p:sldId id="295" r:id="rId16"/>
    <p:sldId id="312" r:id="rId17"/>
    <p:sldId id="313" r:id="rId18"/>
    <p:sldId id="296" r:id="rId19"/>
    <p:sldId id="315" r:id="rId20"/>
    <p:sldId id="316" r:id="rId21"/>
    <p:sldId id="317"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7A212-9A79-4830-8343-8B7DA7482F67}" type="datetimeFigureOut">
              <a:rPr lang="fr-FR" smtClean="0"/>
              <a:t>27/10/2022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EC4D6-F513-42F3-86EB-A6D67263F9B8}" type="slidenum">
              <a:rPr lang="fr-FR" smtClean="0"/>
              <a:t>‹N°›</a:t>
            </a:fld>
            <a:endParaRPr lang="fr-FR"/>
          </a:p>
        </p:txBody>
      </p:sp>
    </p:spTree>
    <p:extLst>
      <p:ext uri="{BB962C8B-B14F-4D97-AF65-F5344CB8AC3E}">
        <p14:creationId xmlns:p14="http://schemas.microsoft.com/office/powerpoint/2010/main" val="55047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fld id="{84274825-0E87-48A0-B12D-D820610DAA35}" type="slidenum">
              <a:rPr lang="fr-FR">
                <a:latin typeface="Calibri" panose="020F0502020204030204" pitchFamily="34" charset="0"/>
              </a:rPr>
              <a:pPr fontAlgn="base">
                <a:spcBef>
                  <a:spcPct val="0"/>
                </a:spcBef>
                <a:spcAft>
                  <a:spcPct val="0"/>
                </a:spcAft>
              </a:pPr>
              <a:t>15</a:t>
            </a:fld>
            <a:endParaRPr lang="fr-FR">
              <a:latin typeface="Calibri" panose="020F0502020204030204" pitchFamily="34" charset="0"/>
            </a:endParaRPr>
          </a:p>
        </p:txBody>
      </p:sp>
    </p:spTree>
    <p:extLst>
      <p:ext uri="{BB962C8B-B14F-4D97-AF65-F5344CB8AC3E}">
        <p14:creationId xmlns:p14="http://schemas.microsoft.com/office/powerpoint/2010/main" val="13447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dirty="0" smtClean="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fld id="{84274825-0E87-48A0-B12D-D820610DAA35}" type="slidenum">
              <a:rPr lang="fr-FR">
                <a:latin typeface="Calibri" panose="020F0502020204030204" pitchFamily="34" charset="0"/>
              </a:rPr>
              <a:pPr fontAlgn="base">
                <a:spcBef>
                  <a:spcPct val="0"/>
                </a:spcBef>
                <a:spcAft>
                  <a:spcPct val="0"/>
                </a:spcAft>
              </a:pPr>
              <a:t>16</a:t>
            </a:fld>
            <a:endParaRPr lang="fr-FR">
              <a:latin typeface="Calibri" panose="020F0502020204030204" pitchFamily="34" charset="0"/>
            </a:endParaRPr>
          </a:p>
        </p:txBody>
      </p:sp>
    </p:spTree>
    <p:extLst>
      <p:ext uri="{BB962C8B-B14F-4D97-AF65-F5344CB8AC3E}">
        <p14:creationId xmlns:p14="http://schemas.microsoft.com/office/powerpoint/2010/main" val="234428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dirty="0" smtClean="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fld id="{84274825-0E87-48A0-B12D-D820610DAA35}" type="slidenum">
              <a:rPr lang="fr-FR">
                <a:latin typeface="Calibri" panose="020F0502020204030204" pitchFamily="34" charset="0"/>
              </a:rPr>
              <a:pPr fontAlgn="base">
                <a:spcBef>
                  <a:spcPct val="0"/>
                </a:spcBef>
                <a:spcAft>
                  <a:spcPct val="0"/>
                </a:spcAft>
              </a:pPr>
              <a:t>17</a:t>
            </a:fld>
            <a:endParaRPr lang="fr-FR">
              <a:latin typeface="Calibri" panose="020F0502020204030204" pitchFamily="34" charset="0"/>
            </a:endParaRPr>
          </a:p>
        </p:txBody>
      </p:sp>
    </p:spTree>
    <p:extLst>
      <p:ext uri="{BB962C8B-B14F-4D97-AF65-F5344CB8AC3E}">
        <p14:creationId xmlns:p14="http://schemas.microsoft.com/office/powerpoint/2010/main" val="44104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fld id="{9005DBA6-2525-4B14-B0CA-87D056B639E4}" type="slidenum">
              <a:rPr lang="fr-FR">
                <a:latin typeface="Calibri" panose="020F0502020204030204" pitchFamily="34" charset="0"/>
              </a:rPr>
              <a:pPr fontAlgn="base">
                <a:spcBef>
                  <a:spcPct val="0"/>
                </a:spcBef>
                <a:spcAft>
                  <a:spcPct val="0"/>
                </a:spcAft>
              </a:pPr>
              <a:t>18</a:t>
            </a:fld>
            <a:endParaRPr lang="fr-FR">
              <a:latin typeface="Calibri" panose="020F0502020204030204" pitchFamily="34" charset="0"/>
            </a:endParaRPr>
          </a:p>
        </p:txBody>
      </p:sp>
    </p:spTree>
    <p:extLst>
      <p:ext uri="{BB962C8B-B14F-4D97-AF65-F5344CB8AC3E}">
        <p14:creationId xmlns:p14="http://schemas.microsoft.com/office/powerpoint/2010/main" val="79421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fld id="{9005DBA6-2525-4B14-B0CA-87D056B639E4}" type="slidenum">
              <a:rPr lang="fr-FR">
                <a:latin typeface="Calibri" panose="020F0502020204030204" pitchFamily="34" charset="0"/>
              </a:rPr>
              <a:pPr fontAlgn="base">
                <a:spcBef>
                  <a:spcPct val="0"/>
                </a:spcBef>
                <a:spcAft>
                  <a:spcPct val="0"/>
                </a:spcAft>
              </a:pPr>
              <a:t>19</a:t>
            </a:fld>
            <a:endParaRPr lang="fr-FR">
              <a:latin typeface="Calibri" panose="020F0502020204030204" pitchFamily="34" charset="0"/>
            </a:endParaRPr>
          </a:p>
        </p:txBody>
      </p:sp>
    </p:spTree>
    <p:extLst>
      <p:ext uri="{BB962C8B-B14F-4D97-AF65-F5344CB8AC3E}">
        <p14:creationId xmlns:p14="http://schemas.microsoft.com/office/powerpoint/2010/main" val="385652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fld id="{9005DBA6-2525-4B14-B0CA-87D056B639E4}" type="slidenum">
              <a:rPr lang="fr-FR">
                <a:latin typeface="Calibri" panose="020F0502020204030204" pitchFamily="34" charset="0"/>
              </a:rPr>
              <a:pPr fontAlgn="base">
                <a:spcBef>
                  <a:spcPct val="0"/>
                </a:spcBef>
                <a:spcAft>
                  <a:spcPct val="0"/>
                </a:spcAft>
              </a:pPr>
              <a:t>20</a:t>
            </a:fld>
            <a:endParaRPr lang="fr-FR">
              <a:latin typeface="Calibri" panose="020F0502020204030204" pitchFamily="34" charset="0"/>
            </a:endParaRPr>
          </a:p>
        </p:txBody>
      </p:sp>
    </p:spTree>
    <p:extLst>
      <p:ext uri="{BB962C8B-B14F-4D97-AF65-F5344CB8AC3E}">
        <p14:creationId xmlns:p14="http://schemas.microsoft.com/office/powerpoint/2010/main" val="13631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fld id="{9699E645-54C8-4259-9C6A-5EB34F33A06E}" type="slidenum">
              <a:rPr lang="fr-FR">
                <a:solidFill>
                  <a:prstClr val="black"/>
                </a:solidFill>
                <a:latin typeface="Calibri" panose="020F0502020204030204" pitchFamily="34" charset="0"/>
              </a:rPr>
              <a:pPr fontAlgn="base">
                <a:spcBef>
                  <a:spcPct val="0"/>
                </a:spcBef>
                <a:spcAft>
                  <a:spcPct val="0"/>
                </a:spcAft>
              </a:pPr>
              <a:t>21</a:t>
            </a:fld>
            <a:endParaRPr lang="fr-FR">
              <a:solidFill>
                <a:prstClr val="black"/>
              </a:solidFill>
              <a:latin typeface="Calibri" panose="020F0502020204030204" pitchFamily="34" charset="0"/>
            </a:endParaRPr>
          </a:p>
        </p:txBody>
      </p:sp>
    </p:spTree>
    <p:extLst>
      <p:ext uri="{BB962C8B-B14F-4D97-AF65-F5344CB8AC3E}">
        <p14:creationId xmlns:p14="http://schemas.microsoft.com/office/powerpoint/2010/main" val="95209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3D0D3ED-FADB-4D3A-A07E-2902A5F7B4A5}" type="datetimeFigureOut">
              <a:rPr lang="fr-FR" smtClean="0"/>
              <a:t>27/10/2022</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307658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3D0D3ED-FADB-4D3A-A07E-2902A5F7B4A5}" type="datetimeFigureOut">
              <a:rPr lang="fr-FR" smtClean="0"/>
              <a:t>27/10/2022</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156688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3D0D3ED-FADB-4D3A-A07E-2902A5F7B4A5}" type="datetimeFigureOut">
              <a:rPr lang="fr-FR" smtClean="0"/>
              <a:t>27/10/2022</a:t>
            </a:fld>
            <a:endParaRPr lang="fr-FR"/>
          </a:p>
        </p:txBody>
      </p:sp>
      <p:sp>
        <p:nvSpPr>
          <p:cNvPr id="5" name="Footer Placeholder 4"/>
          <p:cNvSpPr>
            <a:spLocks noGrp="1"/>
          </p:cNvSpPr>
          <p:nvPr>
            <p:ph type="ftr" sz="quarter" idx="11"/>
          </p:nvPr>
        </p:nvSpPr>
        <p:spPr/>
        <p:txBody>
          <a:bodyPr/>
          <a:lstStyle/>
          <a:p>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E8CB996-8F3A-4119-9BD8-AAE0AC619F63}" type="slidenum">
              <a:rPr lang="fr-FR" smtClean="0"/>
              <a:t>‹N°›</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025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3D0D3ED-FADB-4D3A-A07E-2902A5F7B4A5}" type="datetimeFigureOut">
              <a:rPr lang="fr-FR" smtClean="0"/>
              <a:t>27/10/2022</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561035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3D0D3ED-FADB-4D3A-A07E-2902A5F7B4A5}" type="datetimeFigureOut">
              <a:rPr lang="fr-FR" smtClean="0"/>
              <a:t>27/10/2022</a:t>
            </a:fld>
            <a:endParaRPr lang="fr-FR"/>
          </a:p>
        </p:txBody>
      </p:sp>
      <p:sp>
        <p:nvSpPr>
          <p:cNvPr id="6" name="Footer Placeholder 5"/>
          <p:cNvSpPr>
            <a:spLocks noGrp="1"/>
          </p:cNvSpPr>
          <p:nvPr>
            <p:ph type="ftr" sz="quarter" idx="11"/>
          </p:nvPr>
        </p:nvSpPr>
        <p:spPr/>
        <p:txBody>
          <a:bodyPr/>
          <a:lstStyle/>
          <a:p>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E8CB996-8F3A-4119-9BD8-AAE0AC619F63}" type="slidenum">
              <a:rPr lang="fr-FR" smtClean="0"/>
              <a:t>‹N°›</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4061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3D0D3ED-FADB-4D3A-A07E-2902A5F7B4A5}" type="datetimeFigureOut">
              <a:rPr lang="fr-FR" smtClean="0"/>
              <a:t>27/10/2022</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2659628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D0D3ED-FADB-4D3A-A07E-2902A5F7B4A5}" type="datetimeFigureOut">
              <a:rPr lang="fr-FR" smtClean="0"/>
              <a:t>27/10/2022</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2497677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D0D3ED-FADB-4D3A-A07E-2902A5F7B4A5}" type="datetimeFigureOut">
              <a:rPr lang="fr-FR" smtClean="0"/>
              <a:t>27/10/2022</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42914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D0D3ED-FADB-4D3A-A07E-2902A5F7B4A5}" type="datetimeFigureOut">
              <a:rPr lang="fr-FR" smtClean="0"/>
              <a:t>27/10/2022</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402659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3D0D3ED-FADB-4D3A-A07E-2902A5F7B4A5}" type="datetimeFigureOut">
              <a:rPr lang="fr-FR" smtClean="0"/>
              <a:t>27/10/2022</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40529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3D0D3ED-FADB-4D3A-A07E-2902A5F7B4A5}" type="datetimeFigureOut">
              <a:rPr lang="fr-FR" smtClean="0"/>
              <a:t>27/10/2022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227631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3D0D3ED-FADB-4D3A-A07E-2902A5F7B4A5}" type="datetimeFigureOut">
              <a:rPr lang="fr-FR" smtClean="0"/>
              <a:t>27/10/2022</a:t>
            </a:fld>
            <a:endParaRPr lang="fr-FR"/>
          </a:p>
        </p:txBody>
      </p:sp>
      <p:sp>
        <p:nvSpPr>
          <p:cNvPr id="8" name="Footer Placeholder 7"/>
          <p:cNvSpPr>
            <a:spLocks noGrp="1"/>
          </p:cNvSpPr>
          <p:nvPr>
            <p:ph type="ftr" sz="quarter" idx="11"/>
          </p:nvPr>
        </p:nvSpPr>
        <p:spPr/>
        <p:txBody>
          <a:bodyPr/>
          <a:lstStyle/>
          <a:p>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264510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3D0D3ED-FADB-4D3A-A07E-2902A5F7B4A5}" type="datetimeFigureOut">
              <a:rPr lang="fr-FR" smtClean="0"/>
              <a:t>27/10/2022</a:t>
            </a:fld>
            <a:endParaRPr lang="fr-FR"/>
          </a:p>
        </p:txBody>
      </p:sp>
      <p:sp>
        <p:nvSpPr>
          <p:cNvPr id="4" name="Footer Placeholder 3"/>
          <p:cNvSpPr>
            <a:spLocks noGrp="1"/>
          </p:cNvSpPr>
          <p:nvPr>
            <p:ph type="ftr" sz="quarter" idx="11"/>
          </p:nvPr>
        </p:nvSpPr>
        <p:spPr/>
        <p:txBody>
          <a:bodyPr/>
          <a:lstStyle/>
          <a:p>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256104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0D3ED-FADB-4D3A-A07E-2902A5F7B4A5}" type="datetimeFigureOut">
              <a:rPr lang="fr-FR" smtClean="0"/>
              <a:t>27/10/2022</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169191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3D0D3ED-FADB-4D3A-A07E-2902A5F7B4A5}" type="datetimeFigureOut">
              <a:rPr lang="fr-FR" smtClean="0"/>
              <a:t>27/10/2022</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338310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3D0D3ED-FADB-4D3A-A07E-2902A5F7B4A5}" type="datetimeFigureOut">
              <a:rPr lang="fr-FR" smtClean="0"/>
              <a:t>27/10/2022</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E8CB996-8F3A-4119-9BD8-AAE0AC619F63}" type="slidenum">
              <a:rPr lang="fr-FR" smtClean="0"/>
              <a:t>‹N°›</a:t>
            </a:fld>
            <a:endParaRPr lang="fr-FR"/>
          </a:p>
        </p:txBody>
      </p:sp>
    </p:spTree>
    <p:extLst>
      <p:ext uri="{BB962C8B-B14F-4D97-AF65-F5344CB8AC3E}">
        <p14:creationId xmlns:p14="http://schemas.microsoft.com/office/powerpoint/2010/main" val="244759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3D0D3ED-FADB-4D3A-A07E-2902A5F7B4A5}" type="datetimeFigureOut">
              <a:rPr lang="fr-FR" smtClean="0"/>
              <a:t>27/10/2022</a:t>
            </a:fld>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E8CB996-8F3A-4119-9BD8-AAE0AC619F63}" type="slidenum">
              <a:rPr lang="fr-FR" smtClean="0"/>
              <a:t>‹N°›</a:t>
            </a:fld>
            <a:endParaRPr lang="fr-FR"/>
          </a:p>
        </p:txBody>
      </p:sp>
    </p:spTree>
    <p:extLst>
      <p:ext uri="{BB962C8B-B14F-4D97-AF65-F5344CB8AC3E}">
        <p14:creationId xmlns:p14="http://schemas.microsoft.com/office/powerpoint/2010/main" val="110606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oecd.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researchsquare.com/article9/rs-2187785/v1"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researchsquare.com/article9/rs-2187785/v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ganglocj@gmail.com" TargetMode="Externa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762000"/>
            <a:ext cx="6600451" cy="2514599"/>
          </a:xfrm>
        </p:spPr>
        <p:txBody>
          <a:bodyPr anchor="t" anchorCtr="0">
            <a:noAutofit/>
          </a:bodyPr>
          <a:lstStyle/>
          <a:p>
            <a:r>
              <a:rPr lang="en-US" sz="4000" b="1" dirty="0" smtClean="0">
                <a:solidFill>
                  <a:srgbClr val="00B050"/>
                </a:solidFill>
                <a:effectLst>
                  <a:outerShdw blurRad="38100" dist="38100" dir="2700000" algn="tl">
                    <a:srgbClr val="000000">
                      <a:alpha val="43137"/>
                    </a:srgbClr>
                  </a:outerShdw>
                </a:effectLst>
              </a:rPr>
              <a:t>The Global Biodiversity Information Facility (GBIF), </a:t>
            </a:r>
            <a:r>
              <a:rPr lang="en-US" sz="4000" b="1" dirty="0">
                <a:solidFill>
                  <a:srgbClr val="00B050"/>
                </a:solidFill>
                <a:effectLst>
                  <a:outerShdw blurRad="38100" dist="38100" dir="2700000" algn="tl">
                    <a:srgbClr val="000000">
                      <a:alpha val="43137"/>
                    </a:srgbClr>
                  </a:outerShdw>
                </a:effectLst>
              </a:rPr>
              <a:t>strengths and weaknesses in Africa</a:t>
            </a:r>
          </a:p>
        </p:txBody>
      </p:sp>
      <p:sp>
        <p:nvSpPr>
          <p:cNvPr id="3" name="Sous-titre 2"/>
          <p:cNvSpPr>
            <a:spLocks noGrp="1"/>
          </p:cNvSpPr>
          <p:nvPr>
            <p:ph type="subTitle" idx="1"/>
          </p:nvPr>
        </p:nvSpPr>
        <p:spPr>
          <a:xfrm>
            <a:off x="1295400" y="4953000"/>
            <a:ext cx="6400800" cy="1752600"/>
          </a:xfrm>
        </p:spPr>
        <p:txBody>
          <a:bodyPr/>
          <a:lstStyle/>
          <a:p>
            <a:r>
              <a:rPr lang="en-US" b="1" dirty="0" smtClean="0">
                <a:solidFill>
                  <a:schemeClr val="tx1"/>
                </a:solidFill>
              </a:rPr>
              <a:t>Professor Jean Cossi GANGLO</a:t>
            </a:r>
          </a:p>
          <a:p>
            <a:r>
              <a:rPr lang="en-US" dirty="0" smtClean="0">
                <a:solidFill>
                  <a:schemeClr val="tx1"/>
                </a:solidFill>
              </a:rPr>
              <a:t>Faculty of Agricultural Sciences</a:t>
            </a:r>
          </a:p>
          <a:p>
            <a:r>
              <a:rPr lang="en-US" dirty="0" smtClean="0">
                <a:solidFill>
                  <a:schemeClr val="tx1"/>
                </a:solidFill>
              </a:rPr>
              <a:t>University of Abomey-Calavi</a:t>
            </a:r>
          </a:p>
          <a:p>
            <a:r>
              <a:rPr lang="en-US" dirty="0" smtClean="0">
                <a:solidFill>
                  <a:schemeClr val="tx1"/>
                </a:solidFill>
              </a:rPr>
              <a:t>Benin</a:t>
            </a:r>
            <a:endParaRPr lang="en-US" dirty="0">
              <a:solidFill>
                <a:schemeClr val="tx1"/>
              </a:solidFill>
            </a:endParaRPr>
          </a:p>
        </p:txBody>
      </p:sp>
    </p:spTree>
    <p:extLst>
      <p:ext uri="{BB962C8B-B14F-4D97-AF65-F5344CB8AC3E}">
        <p14:creationId xmlns:p14="http://schemas.microsoft.com/office/powerpoint/2010/main" val="313664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400" b="1" dirty="0"/>
              <a:t>Global Biodiversity Information Facility, a mega </a:t>
            </a:r>
            <a:r>
              <a:rPr lang="en-US" sz="2400" b="1" dirty="0" smtClean="0"/>
              <a:t>infrastructure</a:t>
            </a:r>
            <a:endParaRPr lang="en-US" sz="2400" b="1" dirty="0"/>
          </a:p>
        </p:txBody>
      </p:sp>
      <p:sp>
        <p:nvSpPr>
          <p:cNvPr id="5" name="Espace réservé du contenu 4"/>
          <p:cNvSpPr>
            <a:spLocks noGrp="1"/>
          </p:cNvSpPr>
          <p:nvPr>
            <p:ph idx="1"/>
          </p:nvPr>
        </p:nvSpPr>
        <p:spPr>
          <a:xfrm>
            <a:off x="1066800" y="2133600"/>
            <a:ext cx="7239000" cy="3777622"/>
          </a:xfrm>
        </p:spPr>
        <p:txBody>
          <a:bodyPr>
            <a:normAutofit/>
          </a:bodyPr>
          <a:lstStyle/>
          <a:p>
            <a:r>
              <a:rPr lang="en-US" b="1" dirty="0"/>
              <a:t>Background and history</a:t>
            </a:r>
            <a:endParaRPr lang="fr-FR" b="1" dirty="0"/>
          </a:p>
          <a:p>
            <a:pPr lvl="1"/>
            <a:r>
              <a:rPr lang="en-US" dirty="0"/>
              <a:t>GBIF arose from a 1999 recommendation by the Biodiversity Informatics Subgroup of the </a:t>
            </a:r>
            <a:r>
              <a:rPr lang="en-US" dirty="0">
                <a:hlinkClick r:id="rId2"/>
              </a:rPr>
              <a:t>Organization for Economic Cooperation and </a:t>
            </a:r>
            <a:r>
              <a:rPr lang="en-US" dirty="0" smtClean="0">
                <a:hlinkClick r:id="rId2"/>
              </a:rPr>
              <a:t>Development</a:t>
            </a:r>
            <a:r>
              <a:rPr lang="en-US" dirty="0" smtClean="0"/>
              <a:t> (OECD)’s </a:t>
            </a:r>
            <a:r>
              <a:rPr lang="en-US" dirty="0" err="1"/>
              <a:t>Megascience</a:t>
            </a:r>
            <a:r>
              <a:rPr lang="en-US" dirty="0"/>
              <a:t> Forum. </a:t>
            </a:r>
            <a:endParaRPr lang="en-US" dirty="0" smtClean="0"/>
          </a:p>
          <a:p>
            <a:pPr lvl="1"/>
            <a:endParaRPr lang="en-US" dirty="0"/>
          </a:p>
          <a:p>
            <a:pPr lvl="1"/>
            <a:r>
              <a:rPr lang="en-US" dirty="0" smtClean="0"/>
              <a:t>That </a:t>
            </a:r>
            <a:r>
              <a:rPr lang="en-US" dirty="0"/>
              <a:t>recommendation was endorsed by OECD science ministers and, in 2001, GBIF was officially established through Memorandum of Understanding between participating governments.</a:t>
            </a:r>
            <a:endParaRPr lang="fr-FR" dirty="0"/>
          </a:p>
          <a:p>
            <a:endParaRPr lang="fr-FR" dirty="0"/>
          </a:p>
        </p:txBody>
      </p:sp>
    </p:spTree>
    <p:extLst>
      <p:ext uri="{BB962C8B-B14F-4D97-AF65-F5344CB8AC3E}">
        <p14:creationId xmlns:p14="http://schemas.microsoft.com/office/powerpoint/2010/main" val="152260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400" b="1" dirty="0"/>
              <a:t>Global Biodiversity Information Facility, a mega </a:t>
            </a:r>
            <a:r>
              <a:rPr lang="en-US" sz="2400" b="1" dirty="0" smtClean="0"/>
              <a:t>infrastructure</a:t>
            </a:r>
            <a:r>
              <a:rPr lang="en-US" sz="2400" b="1" dirty="0"/>
              <a:t/>
            </a:r>
            <a:br>
              <a:rPr lang="en-US" sz="2400" b="1" dirty="0"/>
            </a:br>
            <a:r>
              <a:rPr lang="en-US" sz="2400" b="1" dirty="0" smtClean="0"/>
              <a:t>Overview of the database</a:t>
            </a:r>
            <a:endParaRPr lang="en-US" sz="2400" b="1" dirty="0"/>
          </a:p>
        </p:txBody>
      </p:sp>
      <p:sp>
        <p:nvSpPr>
          <p:cNvPr id="3" name="Espace réservé du contenu 2"/>
          <p:cNvSpPr>
            <a:spLocks noGrp="1"/>
          </p:cNvSpPr>
          <p:nvPr>
            <p:ph idx="1"/>
          </p:nvPr>
        </p:nvSpPr>
        <p:spPr>
          <a:xfrm>
            <a:off x="1524000" y="5410200"/>
            <a:ext cx="6591985" cy="1263022"/>
          </a:xfrm>
        </p:spPr>
        <p:txBody>
          <a:bodyPr>
            <a:normAutofit/>
          </a:bodyPr>
          <a:lstStyle/>
          <a:p>
            <a:endParaRPr lang="en-US" dirty="0" smtClean="0"/>
          </a:p>
          <a:p>
            <a:pPr lvl="1"/>
            <a:endParaRPr lang="en-US" dirty="0" smtClean="0"/>
          </a:p>
          <a:p>
            <a:pPr lvl="2"/>
            <a:endParaRPr lang="en-US" dirty="0" smtClean="0"/>
          </a:p>
          <a:p>
            <a:pPr lvl="1"/>
            <a:endParaRPr lang="fr-FR" dirty="0"/>
          </a:p>
          <a:p>
            <a:pPr lvl="1"/>
            <a:endParaRPr lang="en-US" dirty="0"/>
          </a:p>
          <a:p>
            <a:pPr lvl="1"/>
            <a:endParaRPr lang="en-US" dirty="0"/>
          </a:p>
        </p:txBody>
      </p:sp>
      <p:pic>
        <p:nvPicPr>
          <p:cNvPr id="4" name="Image 3"/>
          <p:cNvPicPr>
            <a:picLocks noChangeAspect="1"/>
          </p:cNvPicPr>
          <p:nvPr/>
        </p:nvPicPr>
        <p:blipFill>
          <a:blip r:embed="rId2"/>
          <a:stretch>
            <a:fillRect/>
          </a:stretch>
        </p:blipFill>
        <p:spPr>
          <a:xfrm>
            <a:off x="1143000" y="1770811"/>
            <a:ext cx="6685578" cy="5066674"/>
          </a:xfrm>
          <a:prstGeom prst="rect">
            <a:avLst/>
          </a:prstGeom>
        </p:spPr>
      </p:pic>
    </p:spTree>
    <p:extLst>
      <p:ext uri="{BB962C8B-B14F-4D97-AF65-F5344CB8AC3E}">
        <p14:creationId xmlns:p14="http://schemas.microsoft.com/office/powerpoint/2010/main" val="694344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400" b="1" dirty="0"/>
              <a:t>Global Biodiversity Information Facility, a mega </a:t>
            </a:r>
            <a:r>
              <a:rPr lang="en-US" sz="2400" b="1" dirty="0" smtClean="0"/>
              <a:t>infrastructure</a:t>
            </a:r>
            <a:endParaRPr lang="en-US" sz="2400" b="1" dirty="0"/>
          </a:p>
        </p:txBody>
      </p:sp>
      <p:sp>
        <p:nvSpPr>
          <p:cNvPr id="3" name="Espace réservé du contenu 2"/>
          <p:cNvSpPr>
            <a:spLocks noGrp="1"/>
          </p:cNvSpPr>
          <p:nvPr>
            <p:ph idx="1"/>
          </p:nvPr>
        </p:nvSpPr>
        <p:spPr>
          <a:xfrm>
            <a:off x="1524000" y="5410200"/>
            <a:ext cx="6591985" cy="1263022"/>
          </a:xfrm>
        </p:spPr>
        <p:txBody>
          <a:bodyPr>
            <a:normAutofit/>
          </a:bodyPr>
          <a:lstStyle/>
          <a:p>
            <a:r>
              <a:rPr lang="en-US" dirty="0" smtClean="0"/>
              <a:t>GBIF Data in geographic space</a:t>
            </a:r>
          </a:p>
          <a:p>
            <a:pPr lvl="1"/>
            <a:endParaRPr lang="en-US" dirty="0" smtClean="0"/>
          </a:p>
          <a:p>
            <a:pPr lvl="2"/>
            <a:endParaRPr lang="en-US" dirty="0" smtClean="0"/>
          </a:p>
          <a:p>
            <a:pPr lvl="1"/>
            <a:endParaRPr lang="fr-FR" dirty="0"/>
          </a:p>
          <a:p>
            <a:pPr lvl="1"/>
            <a:endParaRPr lang="en-US" dirty="0"/>
          </a:p>
          <a:p>
            <a:pPr lvl="1"/>
            <a:endParaRPr lang="en-US" dirty="0"/>
          </a:p>
        </p:txBody>
      </p:sp>
      <p:pic>
        <p:nvPicPr>
          <p:cNvPr id="4" name="Image 3"/>
          <p:cNvPicPr>
            <a:picLocks noChangeAspect="1"/>
          </p:cNvPicPr>
          <p:nvPr/>
        </p:nvPicPr>
        <p:blipFill>
          <a:blip r:embed="rId2"/>
          <a:stretch>
            <a:fillRect/>
          </a:stretch>
        </p:blipFill>
        <p:spPr>
          <a:xfrm>
            <a:off x="1676400" y="1752600"/>
            <a:ext cx="6591267" cy="3515692"/>
          </a:xfrm>
          <a:prstGeom prst="rect">
            <a:avLst/>
          </a:prstGeom>
        </p:spPr>
      </p:pic>
    </p:spTree>
    <p:extLst>
      <p:ext uri="{BB962C8B-B14F-4D97-AF65-F5344CB8AC3E}">
        <p14:creationId xmlns:p14="http://schemas.microsoft.com/office/powerpoint/2010/main" val="912036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400" b="1" dirty="0"/>
              <a:t>Global Biodiversity Information Facility, a mega infrastructure to support </a:t>
            </a:r>
            <a:r>
              <a:rPr lang="en-US" sz="2400" b="1" dirty="0" smtClean="0"/>
              <a:t>Biodiversity Informatics</a:t>
            </a:r>
            <a:endParaRPr lang="en-US" sz="2400" b="1" dirty="0"/>
          </a:p>
        </p:txBody>
      </p:sp>
      <p:sp>
        <p:nvSpPr>
          <p:cNvPr id="3" name="Espace réservé du contenu 2"/>
          <p:cNvSpPr>
            <a:spLocks noGrp="1"/>
          </p:cNvSpPr>
          <p:nvPr>
            <p:ph idx="1"/>
          </p:nvPr>
        </p:nvSpPr>
        <p:spPr>
          <a:xfrm>
            <a:off x="1524000" y="5410200"/>
            <a:ext cx="6591985" cy="1263022"/>
          </a:xfrm>
        </p:spPr>
        <p:txBody>
          <a:bodyPr>
            <a:normAutofit/>
          </a:bodyPr>
          <a:lstStyle/>
          <a:p>
            <a:endParaRPr lang="en-US" dirty="0" smtClean="0"/>
          </a:p>
          <a:p>
            <a:pPr lvl="1"/>
            <a:endParaRPr lang="en-US" dirty="0" smtClean="0"/>
          </a:p>
          <a:p>
            <a:pPr lvl="2"/>
            <a:endParaRPr lang="en-US" dirty="0" smtClean="0"/>
          </a:p>
          <a:p>
            <a:pPr lvl="1"/>
            <a:endParaRPr lang="fr-FR" dirty="0"/>
          </a:p>
          <a:p>
            <a:pPr lvl="1"/>
            <a:endParaRPr lang="en-US" dirty="0"/>
          </a:p>
          <a:p>
            <a:pPr lvl="1"/>
            <a:endParaRPr lang="en-US" dirty="0"/>
          </a:p>
        </p:txBody>
      </p:sp>
      <p:pic>
        <p:nvPicPr>
          <p:cNvPr id="5" name="Image 4"/>
          <p:cNvPicPr>
            <a:picLocks noChangeAspect="1"/>
          </p:cNvPicPr>
          <p:nvPr/>
        </p:nvPicPr>
        <p:blipFill>
          <a:blip r:embed="rId2"/>
          <a:stretch>
            <a:fillRect/>
          </a:stretch>
        </p:blipFill>
        <p:spPr>
          <a:xfrm>
            <a:off x="811789" y="2194818"/>
            <a:ext cx="8016406" cy="4655993"/>
          </a:xfrm>
          <a:prstGeom prst="rect">
            <a:avLst/>
          </a:prstGeom>
        </p:spPr>
      </p:pic>
    </p:spTree>
    <p:extLst>
      <p:ext uri="{BB962C8B-B14F-4D97-AF65-F5344CB8AC3E}">
        <p14:creationId xmlns:p14="http://schemas.microsoft.com/office/powerpoint/2010/main" val="3104913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5201" y="624110"/>
            <a:ext cx="6589199" cy="1052290"/>
          </a:xfrm>
        </p:spPr>
        <p:txBody>
          <a:bodyPr>
            <a:normAutofit/>
          </a:bodyPr>
          <a:lstStyle/>
          <a:p>
            <a:r>
              <a:rPr lang="en-US" sz="2400" b="1" dirty="0"/>
              <a:t>Global Biodiversity Information Facility in Africa (GBIF-Africa</a:t>
            </a:r>
            <a:r>
              <a:rPr lang="en-US" sz="2400" b="1" dirty="0" smtClean="0"/>
              <a:t>): </a:t>
            </a:r>
            <a:r>
              <a:rPr lang="en-US" sz="2400" b="1" dirty="0" err="1" smtClean="0"/>
              <a:t>Strenghts</a:t>
            </a:r>
            <a:endParaRPr lang="fr-FR" sz="2400" dirty="0"/>
          </a:p>
        </p:txBody>
      </p:sp>
      <p:sp>
        <p:nvSpPr>
          <p:cNvPr id="3" name="Espace réservé du contenu 2"/>
          <p:cNvSpPr>
            <a:spLocks noGrp="1"/>
          </p:cNvSpPr>
          <p:nvPr>
            <p:ph idx="1"/>
          </p:nvPr>
        </p:nvSpPr>
        <p:spPr>
          <a:xfrm>
            <a:off x="762000" y="1524000"/>
            <a:ext cx="6591985" cy="1066800"/>
          </a:xfrm>
        </p:spPr>
        <p:txBody>
          <a:bodyPr/>
          <a:lstStyle/>
          <a:p>
            <a:r>
              <a:rPr lang="fr-FR" dirty="0" err="1" smtClean="0"/>
              <a:t>Regional</a:t>
            </a:r>
            <a:r>
              <a:rPr lang="fr-FR" dirty="0" smtClean="0"/>
              <a:t> </a:t>
            </a:r>
            <a:r>
              <a:rPr lang="fr-FR" dirty="0" err="1" smtClean="0"/>
              <a:t>representative:Prof</a:t>
            </a:r>
            <a:r>
              <a:rPr lang="fr-FR" dirty="0" smtClean="0"/>
              <a:t>. Jean GANGLO (Benin)</a:t>
            </a:r>
          </a:p>
          <a:p>
            <a:r>
              <a:rPr lang="fr-FR" dirty="0" err="1" smtClean="0"/>
              <a:t>Deputy</a:t>
            </a:r>
            <a:r>
              <a:rPr lang="fr-FR" dirty="0" smtClean="0"/>
              <a:t> </a:t>
            </a:r>
            <a:r>
              <a:rPr lang="fr-FR" dirty="0" err="1" smtClean="0"/>
              <a:t>regional</a:t>
            </a:r>
            <a:r>
              <a:rPr lang="fr-FR" dirty="0" smtClean="0"/>
              <a:t> </a:t>
            </a:r>
            <a:r>
              <a:rPr lang="fr-FR" dirty="0" err="1" smtClean="0"/>
              <a:t>representative</a:t>
            </a:r>
            <a:r>
              <a:rPr lang="fr-FR" dirty="0" smtClean="0"/>
              <a:t>: Innocent </a:t>
            </a:r>
            <a:r>
              <a:rPr lang="fr-FR" dirty="0" err="1" smtClean="0"/>
              <a:t>Akampura</a:t>
            </a:r>
            <a:r>
              <a:rPr lang="fr-FR" dirty="0" smtClean="0"/>
              <a:t> (Uganda)</a:t>
            </a:r>
            <a:endParaRPr lang="fr-FR" dirty="0"/>
          </a:p>
        </p:txBody>
      </p:sp>
      <p:pic>
        <p:nvPicPr>
          <p:cNvPr id="5" name="Image 4"/>
          <p:cNvPicPr>
            <a:picLocks noChangeAspect="1"/>
          </p:cNvPicPr>
          <p:nvPr/>
        </p:nvPicPr>
        <p:blipFill>
          <a:blip r:embed="rId2"/>
          <a:stretch>
            <a:fillRect/>
          </a:stretch>
        </p:blipFill>
        <p:spPr>
          <a:xfrm>
            <a:off x="381000" y="2597989"/>
            <a:ext cx="8501297" cy="3996486"/>
          </a:xfrm>
          <a:prstGeom prst="rect">
            <a:avLst/>
          </a:prstGeom>
        </p:spPr>
      </p:pic>
    </p:spTree>
    <p:extLst>
      <p:ext uri="{BB962C8B-B14F-4D97-AF65-F5344CB8AC3E}">
        <p14:creationId xmlns:p14="http://schemas.microsoft.com/office/powerpoint/2010/main" val="33549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288" y="1196975"/>
            <a:ext cx="8229600" cy="4389438"/>
          </a:xfrm>
        </p:spPr>
        <p:txBody>
          <a:bodyPr>
            <a:normAutofit/>
          </a:bodyPr>
          <a:lstStyle/>
          <a:p>
            <a:pPr marL="640080" lvl="1" indent="-246888" fontAlgn="auto">
              <a:spcAft>
                <a:spcPts val="0"/>
              </a:spcAft>
              <a:buFont typeface="Wingdings 2"/>
              <a:buNone/>
              <a:defRPr/>
            </a:pPr>
            <a:endParaRPr lang="fr-FR" sz="2800" b="1" dirty="0" smtClean="0">
              <a:effectLst>
                <a:outerShdw blurRad="38100" dist="38100" dir="2700000" algn="tl">
                  <a:srgbClr val="000000">
                    <a:alpha val="43137"/>
                  </a:srgbClr>
                </a:outerShdw>
              </a:effectLst>
            </a:endParaRPr>
          </a:p>
          <a:p>
            <a:pPr marL="640080" lvl="1" indent="-246888" fontAlgn="auto">
              <a:spcAft>
                <a:spcPts val="0"/>
              </a:spcAft>
              <a:buFont typeface="Wingdings 2"/>
              <a:buNone/>
              <a:defRPr/>
            </a:pPr>
            <a:endParaRPr lang="fr-FR" sz="2800" b="1" dirty="0" smtClean="0">
              <a:effectLst>
                <a:outerShdw blurRad="38100" dist="38100" dir="2700000" algn="tl">
                  <a:srgbClr val="000000">
                    <a:alpha val="43137"/>
                  </a:srgbClr>
                </a:outerShdw>
              </a:effectLst>
            </a:endParaRPr>
          </a:p>
          <a:p>
            <a:pPr marL="640080" lvl="1" indent="-246888" fontAlgn="auto">
              <a:spcAft>
                <a:spcPts val="0"/>
              </a:spcAft>
              <a:buFont typeface="Wingdings 2"/>
              <a:buNone/>
              <a:defRPr/>
            </a:pPr>
            <a:endParaRPr lang="fr-FR" sz="2800" b="1" dirty="0" smtClean="0">
              <a:effectLst>
                <a:outerShdw blurRad="38100" dist="38100" dir="2700000" algn="tl">
                  <a:srgbClr val="000000">
                    <a:alpha val="43137"/>
                  </a:srgbClr>
                </a:outerShdw>
              </a:effectLst>
            </a:endParaRPr>
          </a:p>
        </p:txBody>
      </p:sp>
      <p:grpSp>
        <p:nvGrpSpPr>
          <p:cNvPr id="41987" name="Group 2"/>
          <p:cNvGrpSpPr>
            <a:grpSpLocks/>
          </p:cNvGrpSpPr>
          <p:nvPr/>
        </p:nvGrpSpPr>
        <p:grpSpPr bwMode="auto">
          <a:xfrm>
            <a:off x="5932488" y="6221413"/>
            <a:ext cx="3127375" cy="569912"/>
            <a:chOff x="95940450" y="89502525"/>
            <a:chExt cx="10980000" cy="1800000"/>
          </a:xfrm>
        </p:grpSpPr>
        <p:pic>
          <p:nvPicPr>
            <p:cNvPr id="419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11875"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41989" name="Picture 4" descr="logo-uac-trsp-75x7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0450"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41990" name="jrs-logo" descr="JRS Biodivesity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40450" y="89682525"/>
              <a:ext cx="342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68550" y="89682525"/>
              <a:ext cx="1871634" cy="1603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992" name="Image 1" descr="http://www.gbif.fr/sites/default/files/styles/medium/public/field/image/gbif_logo_short_form.gif?itok=qlM3A87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580050" y="89642475"/>
              <a:ext cx="1455420" cy="1403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 name="Image 1"/>
          <p:cNvPicPr>
            <a:picLocks noChangeAspect="1"/>
          </p:cNvPicPr>
          <p:nvPr/>
        </p:nvPicPr>
        <p:blipFill>
          <a:blip r:embed="rId8"/>
          <a:stretch>
            <a:fillRect/>
          </a:stretch>
        </p:blipFill>
        <p:spPr>
          <a:xfrm>
            <a:off x="533400" y="2209800"/>
            <a:ext cx="8416512" cy="2793691"/>
          </a:xfrm>
          <a:prstGeom prst="rect">
            <a:avLst/>
          </a:prstGeom>
        </p:spPr>
      </p:pic>
      <p:sp>
        <p:nvSpPr>
          <p:cNvPr id="10" name="Titre 1"/>
          <p:cNvSpPr>
            <a:spLocks noGrp="1"/>
          </p:cNvSpPr>
          <p:nvPr>
            <p:ph type="title"/>
          </p:nvPr>
        </p:nvSpPr>
        <p:spPr>
          <a:xfrm>
            <a:off x="1900687" y="239030"/>
            <a:ext cx="6589199" cy="1280890"/>
          </a:xfrm>
        </p:spPr>
        <p:txBody>
          <a:bodyPr>
            <a:normAutofit/>
          </a:bodyPr>
          <a:lstStyle/>
          <a:p>
            <a:r>
              <a:rPr lang="en-US" sz="2400" b="1" dirty="0"/>
              <a:t>Global Biodiversity Information </a:t>
            </a:r>
            <a:r>
              <a:rPr lang="en-US" sz="2400" b="1" dirty="0" smtClean="0"/>
              <a:t>Facility in Africa (GBIF-Africa): Weaknesses</a:t>
            </a:r>
            <a:endParaRPr lang="en-US" sz="2400" b="1" dirty="0"/>
          </a:p>
        </p:txBody>
      </p:sp>
      <p:sp>
        <p:nvSpPr>
          <p:cNvPr id="4" name="Rectangle 3"/>
          <p:cNvSpPr/>
          <p:nvPr/>
        </p:nvSpPr>
        <p:spPr>
          <a:xfrm>
            <a:off x="1905000" y="5575082"/>
            <a:ext cx="4572000" cy="646331"/>
          </a:xfrm>
          <a:prstGeom prst="rect">
            <a:avLst/>
          </a:prstGeom>
        </p:spPr>
        <p:txBody>
          <a:bodyPr>
            <a:spAutoFit/>
          </a:bodyPr>
          <a:lstStyle/>
          <a:p>
            <a:r>
              <a:rPr lang="en-US" b="1" dirty="0" smtClean="0">
                <a:latin typeface="Arial" panose="020B0604020202020204" pitchFamily="34" charset="0"/>
                <a:ea typeface="Calibri" panose="020F0502020204030204" pitchFamily="34" charset="0"/>
                <a:cs typeface="Times New Roman" panose="02020603050405020304" pitchFamily="18" charset="0"/>
              </a:rPr>
              <a:t>Figure 1</a:t>
            </a:r>
            <a:r>
              <a:rPr lang="en-US" dirty="0" smtClean="0">
                <a:latin typeface="Arial" panose="020B0604020202020204" pitchFamily="34" charset="0"/>
                <a:ea typeface="Calibri" panose="020F0502020204030204" pitchFamily="34" charset="0"/>
                <a:cs typeface="Times New Roman" panose="02020603050405020304" pitchFamily="18" charset="0"/>
              </a:rPr>
              <a:t>: Ten top countries publishing data on GBIF site (www.gbif.org)</a:t>
            </a:r>
            <a:endParaRPr lang="fr-FR" dirty="0"/>
          </a:p>
        </p:txBody>
      </p:sp>
      <p:sp>
        <p:nvSpPr>
          <p:cNvPr id="5" name="Rectangle 4"/>
          <p:cNvSpPr/>
          <p:nvPr/>
        </p:nvSpPr>
        <p:spPr>
          <a:xfrm>
            <a:off x="2010875" y="1315961"/>
            <a:ext cx="5151154" cy="774507"/>
          </a:xfrm>
          <a:prstGeom prst="rect">
            <a:avLst/>
          </a:prstGeom>
        </p:spPr>
        <p:txBody>
          <a:bodyPr wrap="non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Africa accounts for less than 1.5% of GBIF </a:t>
            </a:r>
            <a:r>
              <a:rPr lang="en-US" b="1" dirty="0" smtClean="0">
                <a:latin typeface="Calibri" panose="020F0502020204030204" pitchFamily="34" charset="0"/>
                <a:ea typeface="Calibri" panose="020F0502020204030204" pitchFamily="34" charset="0"/>
                <a:cs typeface="Times New Roman" panose="02020603050405020304" pitchFamily="18" charset="0"/>
              </a:rPr>
              <a:t>data with </a:t>
            </a:r>
          </a:p>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large disparities between countries</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7486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288" y="1196975"/>
            <a:ext cx="8229600" cy="4389438"/>
          </a:xfrm>
        </p:spPr>
        <p:txBody>
          <a:bodyPr>
            <a:normAutofit/>
          </a:bodyPr>
          <a:lstStyle/>
          <a:p>
            <a:pPr marL="640080" lvl="1" indent="-246888" fontAlgn="auto">
              <a:spcAft>
                <a:spcPts val="0"/>
              </a:spcAft>
              <a:buFont typeface="Wingdings 2"/>
              <a:buNone/>
              <a:defRPr/>
            </a:pPr>
            <a:endParaRPr lang="fr-FR" sz="2800" b="1" dirty="0" smtClean="0">
              <a:effectLst>
                <a:outerShdw blurRad="38100" dist="38100" dir="2700000" algn="tl">
                  <a:srgbClr val="000000">
                    <a:alpha val="43137"/>
                  </a:srgbClr>
                </a:outerShdw>
              </a:effectLst>
            </a:endParaRPr>
          </a:p>
          <a:p>
            <a:pPr marL="640080" lvl="1" indent="-246888" fontAlgn="auto">
              <a:spcAft>
                <a:spcPts val="0"/>
              </a:spcAft>
              <a:buFont typeface="Wingdings 2"/>
              <a:buNone/>
              <a:defRPr/>
            </a:pPr>
            <a:endParaRPr lang="fr-FR" sz="2800" b="1" dirty="0" smtClean="0">
              <a:effectLst>
                <a:outerShdw blurRad="38100" dist="38100" dir="2700000" algn="tl">
                  <a:srgbClr val="000000">
                    <a:alpha val="43137"/>
                  </a:srgbClr>
                </a:outerShdw>
              </a:effectLst>
            </a:endParaRPr>
          </a:p>
          <a:p>
            <a:pPr marL="640080" lvl="1" indent="-246888" fontAlgn="auto">
              <a:spcAft>
                <a:spcPts val="0"/>
              </a:spcAft>
              <a:buFont typeface="Wingdings 2"/>
              <a:buNone/>
              <a:defRPr/>
            </a:pPr>
            <a:endParaRPr lang="fr-FR" sz="2800" b="1" dirty="0" smtClean="0">
              <a:effectLst>
                <a:outerShdw blurRad="38100" dist="38100" dir="2700000" algn="tl">
                  <a:srgbClr val="000000">
                    <a:alpha val="43137"/>
                  </a:srgbClr>
                </a:outerShdw>
              </a:effectLst>
            </a:endParaRPr>
          </a:p>
        </p:txBody>
      </p:sp>
      <p:grpSp>
        <p:nvGrpSpPr>
          <p:cNvPr id="41987" name="Group 2"/>
          <p:cNvGrpSpPr>
            <a:grpSpLocks/>
          </p:cNvGrpSpPr>
          <p:nvPr/>
        </p:nvGrpSpPr>
        <p:grpSpPr bwMode="auto">
          <a:xfrm>
            <a:off x="5932488" y="6221413"/>
            <a:ext cx="3127375" cy="569912"/>
            <a:chOff x="95940450" y="89502525"/>
            <a:chExt cx="10980000" cy="1800000"/>
          </a:xfrm>
        </p:grpSpPr>
        <p:pic>
          <p:nvPicPr>
            <p:cNvPr id="419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11875"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41989" name="Picture 4" descr="logo-uac-trsp-75x7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0450"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41990" name="jrs-logo" descr="JRS Biodivesity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40450" y="89682525"/>
              <a:ext cx="342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68550" y="89682525"/>
              <a:ext cx="1871634" cy="1603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992" name="Image 1" descr="http://www.gbif.fr/sites/default/files/styles/medium/public/field/image/gbif_logo_short_form.gif?itok=qlM3A87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580050" y="89642475"/>
              <a:ext cx="1455420" cy="1403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 name="Titre 1"/>
          <p:cNvSpPr>
            <a:spLocks noGrp="1"/>
          </p:cNvSpPr>
          <p:nvPr>
            <p:ph type="title"/>
          </p:nvPr>
        </p:nvSpPr>
        <p:spPr>
          <a:xfrm>
            <a:off x="1905000" y="381000"/>
            <a:ext cx="6589199" cy="1280890"/>
          </a:xfrm>
        </p:spPr>
        <p:txBody>
          <a:bodyPr>
            <a:normAutofit/>
          </a:bodyPr>
          <a:lstStyle/>
          <a:p>
            <a:r>
              <a:rPr lang="en-US" sz="2400" b="1" dirty="0"/>
              <a:t>Global Biodiversity Information </a:t>
            </a:r>
            <a:r>
              <a:rPr lang="en-US" sz="2400" b="1" dirty="0" smtClean="0"/>
              <a:t>Facility in Africa (GBIF-Africa): </a:t>
            </a:r>
            <a:r>
              <a:rPr lang="en-US" sz="2400" b="1" dirty="0"/>
              <a:t>Weaknesses</a:t>
            </a:r>
          </a:p>
        </p:txBody>
      </p:sp>
      <p:pic>
        <p:nvPicPr>
          <p:cNvPr id="11" name="Image 10"/>
          <p:cNvPicPr/>
          <p:nvPr/>
        </p:nvPicPr>
        <p:blipFill>
          <a:blip r:embed="rId8">
            <a:extLst>
              <a:ext uri="{28A0092B-C50C-407E-A947-70E740481C1C}">
                <a14:useLocalDpi xmlns:a14="http://schemas.microsoft.com/office/drawing/2010/main" val="0"/>
              </a:ext>
            </a:extLst>
          </a:blip>
          <a:stretch>
            <a:fillRect/>
          </a:stretch>
        </p:blipFill>
        <p:spPr>
          <a:xfrm>
            <a:off x="3299143" y="1744551"/>
            <a:ext cx="5760720" cy="3759200"/>
          </a:xfrm>
          <a:prstGeom prst="rect">
            <a:avLst/>
          </a:prstGeom>
        </p:spPr>
      </p:pic>
      <p:sp>
        <p:nvSpPr>
          <p:cNvPr id="4" name="Rectangle 3"/>
          <p:cNvSpPr/>
          <p:nvPr/>
        </p:nvSpPr>
        <p:spPr>
          <a:xfrm>
            <a:off x="152400" y="1828800"/>
            <a:ext cx="3146743" cy="1754326"/>
          </a:xfrm>
          <a:prstGeom prst="rect">
            <a:avLst/>
          </a:prstGeom>
        </p:spPr>
        <p:txBody>
          <a:bodyPr wrap="square">
            <a:spAutoFit/>
          </a:bodyPr>
          <a:lstStyle/>
          <a:p>
            <a:r>
              <a:rPr lang="en-US" dirty="0" smtClean="0">
                <a:latin typeface="Arial" panose="020B0604020202020204" pitchFamily="34" charset="0"/>
                <a:ea typeface="Calibri" panose="020F0502020204030204" pitchFamily="34" charset="0"/>
              </a:rPr>
              <a:t>Out </a:t>
            </a:r>
            <a:r>
              <a:rPr lang="en-US" dirty="0">
                <a:latin typeface="Arial" panose="020B0604020202020204" pitchFamily="34" charset="0"/>
                <a:ea typeface="Calibri" panose="020F0502020204030204" pitchFamily="34" charset="0"/>
              </a:rPr>
              <a:t>of the </a:t>
            </a:r>
            <a:r>
              <a:rPr lang="en-US" b="1" dirty="0">
                <a:latin typeface="Arial" panose="020B0604020202020204" pitchFamily="34" charset="0"/>
                <a:ea typeface="Calibri" panose="020F0502020204030204" pitchFamily="34" charset="0"/>
              </a:rPr>
              <a:t>72,991</a:t>
            </a:r>
            <a:r>
              <a:rPr lang="en-US" dirty="0">
                <a:latin typeface="Arial" panose="020B0604020202020204" pitchFamily="34" charset="0"/>
                <a:ea typeface="Calibri" panose="020F0502020204030204" pitchFamily="34" charset="0"/>
              </a:rPr>
              <a:t> plant species </a:t>
            </a:r>
            <a:r>
              <a:rPr lang="en-US" dirty="0" smtClean="0">
                <a:latin typeface="Arial" panose="020B0604020202020204" pitchFamily="34" charset="0"/>
                <a:ea typeface="Calibri" panose="020F0502020204030204" pitchFamily="34" charset="0"/>
              </a:rPr>
              <a:t>(derived from </a:t>
            </a:r>
            <a:r>
              <a:rPr lang="en-US" b="1" dirty="0" smtClean="0">
                <a:latin typeface="Arial" panose="020B0604020202020204" pitchFamily="34" charset="0"/>
                <a:ea typeface="Calibri" panose="020F0502020204030204" pitchFamily="34" charset="0"/>
              </a:rPr>
              <a:t>723 plant families</a:t>
            </a:r>
            <a:r>
              <a:rPr lang="en-US" dirty="0" smtClean="0">
                <a:latin typeface="Arial" panose="020B0604020202020204" pitchFamily="34" charset="0"/>
                <a:ea typeface="Calibri" panose="020F0502020204030204" pitchFamily="34" charset="0"/>
              </a:rPr>
              <a:t>) published </a:t>
            </a:r>
            <a:r>
              <a:rPr lang="en-US" dirty="0">
                <a:latin typeface="Arial" panose="020B0604020202020204" pitchFamily="34" charset="0"/>
                <a:ea typeface="Calibri" panose="020F0502020204030204" pitchFamily="34" charset="0"/>
              </a:rPr>
              <a:t>on the GBIF site, </a:t>
            </a:r>
            <a:r>
              <a:rPr lang="en-US" b="1" dirty="0">
                <a:latin typeface="Arial" panose="020B0604020202020204" pitchFamily="34" charset="0"/>
                <a:ea typeface="Calibri" panose="020F0502020204030204" pitchFamily="34" charset="0"/>
              </a:rPr>
              <a:t>15 families </a:t>
            </a:r>
            <a:r>
              <a:rPr lang="en-US" dirty="0">
                <a:latin typeface="Arial" panose="020B0604020202020204" pitchFamily="34" charset="0"/>
                <a:ea typeface="Calibri" panose="020F0502020204030204" pitchFamily="34" charset="0"/>
              </a:rPr>
              <a:t>shared </a:t>
            </a:r>
            <a:r>
              <a:rPr lang="en-US" b="1" dirty="0">
                <a:latin typeface="Arial" panose="020B0604020202020204" pitchFamily="34" charset="0"/>
                <a:ea typeface="Calibri" panose="020F0502020204030204" pitchFamily="34" charset="0"/>
              </a:rPr>
              <a:t>more than 50%</a:t>
            </a:r>
            <a:r>
              <a:rPr lang="en-US" dirty="0">
                <a:latin typeface="Arial" panose="020B0604020202020204" pitchFamily="34" charset="0"/>
                <a:ea typeface="Calibri" panose="020F0502020204030204" pitchFamily="34" charset="0"/>
              </a:rPr>
              <a:t> of the </a:t>
            </a:r>
            <a:r>
              <a:rPr lang="en-US" dirty="0" smtClean="0">
                <a:latin typeface="Arial" panose="020B0604020202020204" pitchFamily="34" charset="0"/>
                <a:ea typeface="Calibri" panose="020F0502020204030204" pitchFamily="34" charset="0"/>
              </a:rPr>
              <a:t>species (</a:t>
            </a:r>
            <a:r>
              <a:rPr lang="en-US" b="1" dirty="0" smtClean="0">
                <a:latin typeface="Arial" panose="020B0604020202020204" pitchFamily="34" charset="0"/>
                <a:ea typeface="Calibri" panose="020F0502020204030204" pitchFamily="34" charset="0"/>
              </a:rPr>
              <a:t>Figure 2</a:t>
            </a:r>
            <a:r>
              <a:rPr lang="en-US" dirty="0" smtClean="0">
                <a:latin typeface="Arial" panose="020B0604020202020204" pitchFamily="34" charset="0"/>
                <a:ea typeface="Calibri" panose="020F0502020204030204" pitchFamily="34" charset="0"/>
              </a:rPr>
              <a:t>).</a:t>
            </a:r>
            <a:endParaRPr lang="fr-FR" dirty="0"/>
          </a:p>
        </p:txBody>
      </p:sp>
      <p:sp>
        <p:nvSpPr>
          <p:cNvPr id="5" name="Rectangle 4"/>
          <p:cNvSpPr/>
          <p:nvPr/>
        </p:nvSpPr>
        <p:spPr>
          <a:xfrm>
            <a:off x="3067914" y="5747742"/>
            <a:ext cx="6223178" cy="369332"/>
          </a:xfrm>
          <a:prstGeom prst="rect">
            <a:avLst/>
          </a:prstGeom>
        </p:spPr>
        <p:txBody>
          <a:bodyPr wrap="none">
            <a:spAutoFit/>
          </a:bodyPr>
          <a:lstStyle/>
          <a:p>
            <a:r>
              <a:rPr lang="en-US" b="1" dirty="0" smtClean="0">
                <a:latin typeface="Arial" panose="020B0604020202020204" pitchFamily="34" charset="0"/>
                <a:ea typeface="Calibri" panose="020F0502020204030204" pitchFamily="34" charset="0"/>
              </a:rPr>
              <a:t>Figure 2: </a:t>
            </a:r>
            <a:r>
              <a:rPr lang="en-US" dirty="0"/>
              <a:t>Species richness pattern across plant families</a:t>
            </a:r>
            <a:endParaRPr lang="fr-FR" dirty="0"/>
          </a:p>
        </p:txBody>
      </p:sp>
      <p:sp>
        <p:nvSpPr>
          <p:cNvPr id="13" name="Rectangle 12"/>
          <p:cNvSpPr/>
          <p:nvPr/>
        </p:nvSpPr>
        <p:spPr>
          <a:xfrm>
            <a:off x="152400" y="4081773"/>
            <a:ext cx="2804683" cy="923330"/>
          </a:xfrm>
          <a:prstGeom prst="rect">
            <a:avLst/>
          </a:prstGeom>
        </p:spPr>
        <p:txBody>
          <a:bodyPr wrap="square">
            <a:spAutoFit/>
          </a:bodyPr>
          <a:lstStyle/>
          <a:p>
            <a:r>
              <a:rPr lang="fr-FR" dirty="0">
                <a:hlinkClick r:id="rId9"/>
              </a:rPr>
              <a:t>https://</a:t>
            </a:r>
            <a:r>
              <a:rPr lang="fr-FR" dirty="0" smtClean="0">
                <a:hlinkClick r:id="rId9"/>
              </a:rPr>
              <a:t>www.researchsquare.com/article9/rs-2187785/v1</a:t>
            </a:r>
            <a:r>
              <a:rPr lang="fr-FR" dirty="0" smtClean="0"/>
              <a:t> </a:t>
            </a:r>
            <a:endParaRPr lang="fr-FR" dirty="0"/>
          </a:p>
        </p:txBody>
      </p:sp>
    </p:spTree>
    <p:extLst>
      <p:ext uri="{BB962C8B-B14F-4D97-AF65-F5344CB8AC3E}">
        <p14:creationId xmlns:p14="http://schemas.microsoft.com/office/powerpoint/2010/main" val="4045509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288" y="1196975"/>
            <a:ext cx="8229600" cy="4389438"/>
          </a:xfrm>
        </p:spPr>
        <p:txBody>
          <a:bodyPr>
            <a:normAutofit/>
          </a:bodyPr>
          <a:lstStyle/>
          <a:p>
            <a:pPr marL="640080" lvl="1" indent="-246888" fontAlgn="auto">
              <a:spcAft>
                <a:spcPts val="0"/>
              </a:spcAft>
              <a:buFont typeface="Wingdings 2"/>
              <a:buNone/>
              <a:defRPr/>
            </a:pPr>
            <a:endParaRPr lang="fr-FR" sz="2800" b="1" dirty="0" smtClean="0">
              <a:effectLst>
                <a:outerShdw blurRad="38100" dist="38100" dir="2700000" algn="tl">
                  <a:srgbClr val="000000">
                    <a:alpha val="43137"/>
                  </a:srgbClr>
                </a:outerShdw>
              </a:effectLst>
            </a:endParaRPr>
          </a:p>
          <a:p>
            <a:pPr marL="640080" lvl="1" indent="-246888" fontAlgn="auto">
              <a:spcAft>
                <a:spcPts val="0"/>
              </a:spcAft>
              <a:buFont typeface="Wingdings 2"/>
              <a:buNone/>
              <a:defRPr/>
            </a:pPr>
            <a:endParaRPr lang="fr-FR" sz="2800" b="1" dirty="0" smtClean="0">
              <a:effectLst>
                <a:outerShdw blurRad="38100" dist="38100" dir="2700000" algn="tl">
                  <a:srgbClr val="000000">
                    <a:alpha val="43137"/>
                  </a:srgbClr>
                </a:outerShdw>
              </a:effectLst>
            </a:endParaRPr>
          </a:p>
          <a:p>
            <a:pPr marL="640080" lvl="1" indent="-246888" fontAlgn="auto">
              <a:spcAft>
                <a:spcPts val="0"/>
              </a:spcAft>
              <a:buFont typeface="Wingdings 2"/>
              <a:buNone/>
              <a:defRPr/>
            </a:pPr>
            <a:endParaRPr lang="fr-FR" sz="2800" b="1" dirty="0" smtClean="0">
              <a:effectLst>
                <a:outerShdw blurRad="38100" dist="38100" dir="2700000" algn="tl">
                  <a:srgbClr val="000000">
                    <a:alpha val="43137"/>
                  </a:srgbClr>
                </a:outerShdw>
              </a:effectLst>
            </a:endParaRPr>
          </a:p>
        </p:txBody>
      </p:sp>
      <p:grpSp>
        <p:nvGrpSpPr>
          <p:cNvPr id="41987" name="Group 2"/>
          <p:cNvGrpSpPr>
            <a:grpSpLocks/>
          </p:cNvGrpSpPr>
          <p:nvPr/>
        </p:nvGrpSpPr>
        <p:grpSpPr bwMode="auto">
          <a:xfrm>
            <a:off x="5932488" y="6221413"/>
            <a:ext cx="3127375" cy="569912"/>
            <a:chOff x="95940450" y="89502525"/>
            <a:chExt cx="10980000" cy="1800000"/>
          </a:xfrm>
        </p:grpSpPr>
        <p:pic>
          <p:nvPicPr>
            <p:cNvPr id="419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11875"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41989" name="Picture 4" descr="logo-uac-trsp-75x7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0450"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41990" name="jrs-logo" descr="JRS Biodivesity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40450" y="89682525"/>
              <a:ext cx="342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68550" y="89682525"/>
              <a:ext cx="1871634" cy="1603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992" name="Image 1" descr="http://www.gbif.fr/sites/default/files/styles/medium/public/field/image/gbif_logo_short_form.gif?itok=qlM3A87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580050" y="89642475"/>
              <a:ext cx="1455420" cy="1403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 name="Titre 1"/>
          <p:cNvSpPr>
            <a:spLocks noGrp="1"/>
          </p:cNvSpPr>
          <p:nvPr>
            <p:ph type="title"/>
          </p:nvPr>
        </p:nvSpPr>
        <p:spPr>
          <a:xfrm>
            <a:off x="1905000" y="381000"/>
            <a:ext cx="6589199" cy="1280890"/>
          </a:xfrm>
        </p:spPr>
        <p:txBody>
          <a:bodyPr>
            <a:normAutofit/>
          </a:bodyPr>
          <a:lstStyle/>
          <a:p>
            <a:r>
              <a:rPr lang="en-US" sz="2400" b="1" dirty="0"/>
              <a:t>Global Biodiversity Information </a:t>
            </a:r>
            <a:r>
              <a:rPr lang="en-US" sz="2400" b="1" dirty="0" smtClean="0"/>
              <a:t>Facility in Africa (GBIF-Africa): </a:t>
            </a:r>
            <a:r>
              <a:rPr lang="en-US" sz="2400" b="1" dirty="0"/>
              <a:t>Weaknesses</a:t>
            </a:r>
          </a:p>
        </p:txBody>
      </p:sp>
      <p:sp>
        <p:nvSpPr>
          <p:cNvPr id="5" name="Rectangle 4"/>
          <p:cNvSpPr/>
          <p:nvPr/>
        </p:nvSpPr>
        <p:spPr>
          <a:xfrm>
            <a:off x="3166903" y="5410975"/>
            <a:ext cx="5892960" cy="646331"/>
          </a:xfrm>
          <a:prstGeom prst="rect">
            <a:avLst/>
          </a:prstGeom>
        </p:spPr>
        <p:txBody>
          <a:bodyPr wrap="none">
            <a:spAutoFit/>
          </a:bodyPr>
          <a:lstStyle/>
          <a:p>
            <a:r>
              <a:rPr lang="en-US" b="1" dirty="0" smtClean="0">
                <a:latin typeface="Arial" panose="020B0604020202020204" pitchFamily="34" charset="0"/>
                <a:ea typeface="Calibri" panose="020F0502020204030204" pitchFamily="34" charset="0"/>
              </a:rPr>
              <a:t>Figure 3: </a:t>
            </a:r>
            <a:r>
              <a:rPr lang="en-US" dirty="0"/>
              <a:t>Geographic patterns of inventory </a:t>
            </a:r>
            <a:endParaRPr lang="en-US" dirty="0" smtClean="0"/>
          </a:p>
          <a:p>
            <a:r>
              <a:rPr lang="en-US" dirty="0" smtClean="0"/>
              <a:t>completeness </a:t>
            </a:r>
            <a:r>
              <a:rPr lang="en-US" dirty="0"/>
              <a:t>across Africa at 01° spatial resolution</a:t>
            </a:r>
            <a:endParaRPr lang="fr-FR" dirty="0"/>
          </a:p>
        </p:txBody>
      </p:sp>
      <p:pic>
        <p:nvPicPr>
          <p:cNvPr id="13" name="Image 12"/>
          <p:cNvPicPr/>
          <p:nvPr/>
        </p:nvPicPr>
        <p:blipFill>
          <a:blip r:embed="rId8" cstate="print">
            <a:extLst>
              <a:ext uri="{28A0092B-C50C-407E-A947-70E740481C1C}">
                <a14:useLocalDpi xmlns:a14="http://schemas.microsoft.com/office/drawing/2010/main" val="0"/>
              </a:ext>
            </a:extLst>
          </a:blip>
          <a:stretch>
            <a:fillRect/>
          </a:stretch>
        </p:blipFill>
        <p:spPr>
          <a:xfrm>
            <a:off x="3857356" y="1887456"/>
            <a:ext cx="4800600" cy="3392170"/>
          </a:xfrm>
          <a:prstGeom prst="rect">
            <a:avLst/>
          </a:prstGeom>
        </p:spPr>
      </p:pic>
      <p:sp>
        <p:nvSpPr>
          <p:cNvPr id="2" name="Rectangle 1"/>
          <p:cNvSpPr/>
          <p:nvPr/>
        </p:nvSpPr>
        <p:spPr>
          <a:xfrm>
            <a:off x="362220" y="2937210"/>
            <a:ext cx="2804683" cy="923330"/>
          </a:xfrm>
          <a:prstGeom prst="rect">
            <a:avLst/>
          </a:prstGeom>
        </p:spPr>
        <p:txBody>
          <a:bodyPr wrap="square">
            <a:spAutoFit/>
          </a:bodyPr>
          <a:lstStyle/>
          <a:p>
            <a:r>
              <a:rPr lang="fr-FR" dirty="0">
                <a:hlinkClick r:id="rId9"/>
              </a:rPr>
              <a:t>https://</a:t>
            </a:r>
            <a:r>
              <a:rPr lang="fr-FR" dirty="0" smtClean="0">
                <a:hlinkClick r:id="rId9"/>
              </a:rPr>
              <a:t>www.researchsquare.com/article9/rs-2187785/v1</a:t>
            </a:r>
            <a:r>
              <a:rPr lang="fr-FR" dirty="0" smtClean="0"/>
              <a:t> </a:t>
            </a:r>
            <a:endParaRPr lang="fr-FR" dirty="0"/>
          </a:p>
        </p:txBody>
      </p:sp>
    </p:spTree>
    <p:extLst>
      <p:ext uri="{BB962C8B-B14F-4D97-AF65-F5344CB8AC3E}">
        <p14:creationId xmlns:p14="http://schemas.microsoft.com/office/powerpoint/2010/main" val="3319450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0158" y="166564"/>
            <a:ext cx="6589199" cy="1280890"/>
          </a:xfrm>
        </p:spPr>
        <p:txBody>
          <a:bodyPr>
            <a:normAutofit/>
          </a:bodyPr>
          <a:lstStyle/>
          <a:p>
            <a:pPr algn="ctr" fontAlgn="auto">
              <a:spcAft>
                <a:spcPts val="0"/>
              </a:spcAft>
              <a:defRPr/>
            </a:pPr>
            <a:r>
              <a:rPr lang="en-US" sz="3200" b="1" dirty="0" smtClean="0">
                <a:effectLst>
                  <a:outerShdw blurRad="38100" dist="38100" dir="2700000" algn="tl">
                    <a:srgbClr val="000000">
                      <a:alpha val="43137"/>
                    </a:srgbClr>
                  </a:outerShdw>
                </a:effectLst>
              </a:rPr>
              <a:t>Concluding remarks and the way forwards</a:t>
            </a:r>
            <a:endParaRPr lang="en-US" sz="3200" dirty="0"/>
          </a:p>
        </p:txBody>
      </p:sp>
      <p:sp>
        <p:nvSpPr>
          <p:cNvPr id="3" name="Espace réservé du contenu 2"/>
          <p:cNvSpPr>
            <a:spLocks noGrp="1"/>
          </p:cNvSpPr>
          <p:nvPr>
            <p:ph sz="quarter" idx="1"/>
          </p:nvPr>
        </p:nvSpPr>
        <p:spPr>
          <a:xfrm>
            <a:off x="1447800" y="1371600"/>
            <a:ext cx="6591985" cy="4267200"/>
          </a:xfrm>
        </p:spPr>
        <p:txBody>
          <a:bodyPr>
            <a:normAutofit/>
          </a:bodyPr>
          <a:lstStyle/>
          <a:p>
            <a:r>
              <a:rPr lang="en-US" dirty="0"/>
              <a:t>New data collections to fill data gaps across plant taxonomic groups should </a:t>
            </a:r>
            <a:r>
              <a:rPr lang="en-US" dirty="0" smtClean="0"/>
              <a:t>address </a:t>
            </a:r>
            <a:r>
              <a:rPr lang="en-US" dirty="0"/>
              <a:t>the representativeness of plant families. For example, the </a:t>
            </a:r>
            <a:r>
              <a:rPr lang="en-US" b="1" dirty="0" err="1"/>
              <a:t>Meliaceae</a:t>
            </a:r>
            <a:r>
              <a:rPr lang="en-US" b="1" dirty="0"/>
              <a:t>, </a:t>
            </a:r>
            <a:r>
              <a:rPr lang="en-US" b="1" dirty="0" err="1"/>
              <a:t>Ebenaceae</a:t>
            </a:r>
            <a:r>
              <a:rPr lang="en-US" dirty="0"/>
              <a:t>, and </a:t>
            </a:r>
            <a:r>
              <a:rPr lang="en-US" b="1" dirty="0" err="1"/>
              <a:t>Moraceae</a:t>
            </a:r>
            <a:r>
              <a:rPr lang="en-US" b="1" dirty="0"/>
              <a:t> </a:t>
            </a:r>
            <a:r>
              <a:rPr lang="en-US" dirty="0"/>
              <a:t>families are rich in many valuable timber plant species; the </a:t>
            </a:r>
            <a:r>
              <a:rPr lang="en-US" b="1" dirty="0"/>
              <a:t>Lamiaceae, Combretaceae, </a:t>
            </a:r>
            <a:r>
              <a:rPr lang="en-US" b="1" dirty="0" err="1"/>
              <a:t>Sapotaceae</a:t>
            </a:r>
            <a:r>
              <a:rPr lang="en-US" b="1" dirty="0"/>
              <a:t>, </a:t>
            </a:r>
            <a:r>
              <a:rPr lang="en-US" dirty="0"/>
              <a:t>and </a:t>
            </a:r>
            <a:r>
              <a:rPr lang="en-US" b="1" dirty="0" err="1"/>
              <a:t>Anonaceae</a:t>
            </a:r>
            <a:r>
              <a:rPr lang="en-US" dirty="0"/>
              <a:t> families contain many medicinal plants and/or bear fruits of commercial </a:t>
            </a:r>
            <a:r>
              <a:rPr lang="en-US" dirty="0" smtClean="0"/>
              <a:t>interest. </a:t>
            </a:r>
            <a:r>
              <a:rPr lang="en-US" dirty="0"/>
              <a:t>They should also be among the priorities for new data collections across Africa</a:t>
            </a:r>
            <a:endParaRPr lang="en-US" dirty="0" smtClean="0"/>
          </a:p>
          <a:p>
            <a:endParaRPr lang="fr-FR" dirty="0"/>
          </a:p>
          <a:p>
            <a:pPr fontAlgn="auto">
              <a:defRPr/>
            </a:pPr>
            <a:endParaRPr lang="en-US" dirty="0" smtClean="0"/>
          </a:p>
          <a:p>
            <a:pPr marL="274320" lvl="1" indent="-274320" fontAlgn="auto">
              <a:spcAft>
                <a:spcPts val="0"/>
              </a:spcAft>
              <a:buClr>
                <a:schemeClr val="accent3"/>
              </a:buClr>
              <a:buSzPct val="95000"/>
              <a:buFont typeface="Wingdings 2"/>
              <a:buChar char=""/>
              <a:defRPr/>
            </a:pPr>
            <a:endParaRPr lang="en-US" dirty="0" smtClean="0"/>
          </a:p>
          <a:p>
            <a:pPr marL="640080" lvl="1" indent="-246888" fontAlgn="auto">
              <a:spcAft>
                <a:spcPts val="0"/>
              </a:spcAft>
              <a:buFont typeface="Wingdings 2"/>
              <a:buChar char=""/>
              <a:defRPr/>
            </a:pPr>
            <a:endParaRPr lang="fr-FR" dirty="0" smtClean="0"/>
          </a:p>
          <a:p>
            <a:pPr marL="640080" lvl="1" indent="-246888" fontAlgn="auto">
              <a:spcAft>
                <a:spcPts val="0"/>
              </a:spcAft>
              <a:buFont typeface="Wingdings 2"/>
              <a:buChar char=""/>
              <a:defRPr/>
            </a:pPr>
            <a:endParaRPr lang="fr-FR" dirty="0"/>
          </a:p>
        </p:txBody>
      </p:sp>
      <p:grpSp>
        <p:nvGrpSpPr>
          <p:cNvPr id="38916" name="Group 2"/>
          <p:cNvGrpSpPr>
            <a:grpSpLocks/>
          </p:cNvGrpSpPr>
          <p:nvPr/>
        </p:nvGrpSpPr>
        <p:grpSpPr bwMode="auto">
          <a:xfrm>
            <a:off x="5932488" y="6221413"/>
            <a:ext cx="3127375" cy="569912"/>
            <a:chOff x="95940450" y="89502525"/>
            <a:chExt cx="10980000" cy="1800000"/>
          </a:xfrm>
        </p:grpSpPr>
        <p:pic>
          <p:nvPicPr>
            <p:cNvPr id="389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11875"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38918" name="Picture 4" descr="logo-uac-trsp-75x7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0450"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38919" name="jrs-logo" descr="JRS Biodivesity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40450" y="89682525"/>
              <a:ext cx="342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68550" y="89682525"/>
              <a:ext cx="1871634" cy="1603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8921" name="Image 1" descr="http://www.gbif.fr/sites/default/files/styles/medium/public/field/image/gbif_logo_short_form.gif?itok=qlM3A87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580050" y="89642475"/>
              <a:ext cx="1455420" cy="1403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4092039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0158" y="166564"/>
            <a:ext cx="6589199" cy="1280890"/>
          </a:xfrm>
        </p:spPr>
        <p:txBody>
          <a:bodyPr>
            <a:normAutofit/>
          </a:bodyPr>
          <a:lstStyle/>
          <a:p>
            <a:pPr algn="ctr" fontAlgn="auto">
              <a:spcAft>
                <a:spcPts val="0"/>
              </a:spcAft>
              <a:defRPr/>
            </a:pPr>
            <a:r>
              <a:rPr lang="en-US" sz="3200" b="1" dirty="0">
                <a:effectLst>
                  <a:outerShdw blurRad="38100" dist="38100" dir="2700000" algn="tl">
                    <a:srgbClr val="000000">
                      <a:alpha val="43137"/>
                    </a:srgbClr>
                  </a:outerShdw>
                </a:effectLst>
              </a:rPr>
              <a:t>Concluding remarks and the way forwards</a:t>
            </a:r>
            <a:endParaRPr lang="en-US" sz="3200" dirty="0"/>
          </a:p>
        </p:txBody>
      </p:sp>
      <p:sp>
        <p:nvSpPr>
          <p:cNvPr id="3" name="Espace réservé du contenu 2"/>
          <p:cNvSpPr>
            <a:spLocks noGrp="1"/>
          </p:cNvSpPr>
          <p:nvPr>
            <p:ph sz="quarter" idx="1"/>
          </p:nvPr>
        </p:nvSpPr>
        <p:spPr>
          <a:xfrm>
            <a:off x="1447800" y="1371600"/>
            <a:ext cx="6591985" cy="4267200"/>
          </a:xfrm>
        </p:spPr>
        <p:txBody>
          <a:bodyPr>
            <a:normAutofit/>
          </a:bodyPr>
          <a:lstStyle/>
          <a:p>
            <a:r>
              <a:rPr lang="en-US" dirty="0"/>
              <a:t>It appeared that in the different sub-regions of Africa, efforts are still needed across countries to fill data gaps</a:t>
            </a:r>
            <a:endParaRPr lang="en-US" dirty="0" smtClean="0"/>
          </a:p>
          <a:p>
            <a:r>
              <a:rPr lang="en-US" dirty="0" smtClean="0"/>
              <a:t>In order to account for problems of accessibility, priorities </a:t>
            </a:r>
            <a:r>
              <a:rPr lang="en-US" dirty="0"/>
              <a:t>of new data collections must address remote areas from roads </a:t>
            </a:r>
            <a:r>
              <a:rPr lang="en-US" dirty="0" smtClean="0"/>
              <a:t>and </a:t>
            </a:r>
            <a:r>
              <a:rPr lang="en-US" dirty="0"/>
              <a:t>waterways (beyond 500 – 2000 m) (</a:t>
            </a:r>
            <a:r>
              <a:rPr lang="en-US" dirty="0" err="1"/>
              <a:t>Kadmon</a:t>
            </a:r>
            <a:r>
              <a:rPr lang="en-US" dirty="0"/>
              <a:t> et al., 2004) as well as remote areas of largest protected areas (&gt; 2500 km²). </a:t>
            </a:r>
            <a:endParaRPr lang="en-US" dirty="0" smtClean="0"/>
          </a:p>
          <a:p>
            <a:r>
              <a:rPr lang="en-US" dirty="0" smtClean="0"/>
              <a:t>Opening </a:t>
            </a:r>
            <a:r>
              <a:rPr lang="en-US" dirty="0"/>
              <a:t>of new roads, with more representativeness of ecological conditions of the landscapes across African countries, can significantly contribute to less biased data collections. </a:t>
            </a:r>
            <a:endParaRPr lang="en-US" dirty="0" smtClean="0"/>
          </a:p>
          <a:p>
            <a:endParaRPr lang="fr-FR" dirty="0"/>
          </a:p>
          <a:p>
            <a:pPr fontAlgn="auto">
              <a:defRPr/>
            </a:pPr>
            <a:endParaRPr lang="en-US" dirty="0" smtClean="0"/>
          </a:p>
          <a:p>
            <a:pPr marL="274320" lvl="1" indent="-274320" fontAlgn="auto">
              <a:spcAft>
                <a:spcPts val="0"/>
              </a:spcAft>
              <a:buClr>
                <a:schemeClr val="accent3"/>
              </a:buClr>
              <a:buSzPct val="95000"/>
              <a:buFont typeface="Wingdings 2"/>
              <a:buChar char=""/>
              <a:defRPr/>
            </a:pPr>
            <a:endParaRPr lang="en-US" dirty="0" smtClean="0"/>
          </a:p>
          <a:p>
            <a:pPr marL="640080" lvl="1" indent="-246888" fontAlgn="auto">
              <a:spcAft>
                <a:spcPts val="0"/>
              </a:spcAft>
              <a:buFont typeface="Wingdings 2"/>
              <a:buChar char=""/>
              <a:defRPr/>
            </a:pPr>
            <a:endParaRPr lang="fr-FR" dirty="0" smtClean="0"/>
          </a:p>
          <a:p>
            <a:pPr marL="640080" lvl="1" indent="-246888" fontAlgn="auto">
              <a:spcAft>
                <a:spcPts val="0"/>
              </a:spcAft>
              <a:buFont typeface="Wingdings 2"/>
              <a:buChar char=""/>
              <a:defRPr/>
            </a:pPr>
            <a:endParaRPr lang="fr-FR" dirty="0"/>
          </a:p>
        </p:txBody>
      </p:sp>
      <p:grpSp>
        <p:nvGrpSpPr>
          <p:cNvPr id="38916" name="Group 2"/>
          <p:cNvGrpSpPr>
            <a:grpSpLocks/>
          </p:cNvGrpSpPr>
          <p:nvPr/>
        </p:nvGrpSpPr>
        <p:grpSpPr bwMode="auto">
          <a:xfrm>
            <a:off x="5932488" y="6221413"/>
            <a:ext cx="3127375" cy="569912"/>
            <a:chOff x="95940450" y="89502525"/>
            <a:chExt cx="10980000" cy="1800000"/>
          </a:xfrm>
        </p:grpSpPr>
        <p:pic>
          <p:nvPicPr>
            <p:cNvPr id="389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11875"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38918" name="Picture 4" descr="logo-uac-trsp-75x7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0450"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38919" name="jrs-logo" descr="JRS Biodivesity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40450" y="89682525"/>
              <a:ext cx="342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68550" y="89682525"/>
              <a:ext cx="1871634" cy="1603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8921" name="Image 1" descr="http://www.gbif.fr/sites/default/files/styles/medium/public/field/image/gbif_logo_short_form.gif?itok=qlM3A87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580050" y="89642475"/>
              <a:ext cx="1455420" cy="1403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568781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Outline of the presentation</a:t>
            </a:r>
            <a:endParaRPr lang="en-US" b="1" dirty="0"/>
          </a:p>
        </p:txBody>
      </p:sp>
      <p:sp>
        <p:nvSpPr>
          <p:cNvPr id="3" name="Espace réservé du contenu 2"/>
          <p:cNvSpPr>
            <a:spLocks noGrp="1"/>
          </p:cNvSpPr>
          <p:nvPr>
            <p:ph idx="1"/>
          </p:nvPr>
        </p:nvSpPr>
        <p:spPr/>
        <p:txBody>
          <a:bodyPr>
            <a:normAutofit lnSpcReduction="10000"/>
          </a:bodyPr>
          <a:lstStyle/>
          <a:p>
            <a:r>
              <a:rPr lang="en-US" b="1" dirty="0" smtClean="0"/>
              <a:t>Introduction</a:t>
            </a:r>
            <a:endParaRPr lang="en-US" b="1" dirty="0"/>
          </a:p>
          <a:p>
            <a:r>
              <a:rPr lang="en-US" b="1" dirty="0" smtClean="0"/>
              <a:t>Global Biodiversity Information Facility (GBIF), a mega infrastructure to support Biodiversity Informatics (BI)</a:t>
            </a:r>
          </a:p>
          <a:p>
            <a:pPr lvl="1"/>
            <a:r>
              <a:rPr lang="en-US" dirty="0" smtClean="0"/>
              <a:t>Background and history</a:t>
            </a:r>
          </a:p>
          <a:p>
            <a:pPr lvl="1"/>
            <a:r>
              <a:rPr lang="en-US" dirty="0" smtClean="0"/>
              <a:t>Overview of the database</a:t>
            </a:r>
          </a:p>
          <a:p>
            <a:pPr lvl="1"/>
            <a:r>
              <a:rPr lang="en-US" dirty="0"/>
              <a:t>The network</a:t>
            </a:r>
            <a:endParaRPr lang="en-US" dirty="0" smtClean="0"/>
          </a:p>
          <a:p>
            <a:r>
              <a:rPr lang="en-US" b="1" dirty="0"/>
              <a:t>Global Biodiversity Information Facility (GBIF</a:t>
            </a:r>
            <a:r>
              <a:rPr lang="en-US" b="1" dirty="0" smtClean="0"/>
              <a:t>) in Africa (GBIF-Africa)</a:t>
            </a:r>
          </a:p>
          <a:p>
            <a:pPr lvl="1"/>
            <a:r>
              <a:rPr lang="en-US" dirty="0" smtClean="0"/>
              <a:t>Strengths</a:t>
            </a:r>
          </a:p>
          <a:p>
            <a:pPr lvl="1"/>
            <a:r>
              <a:rPr lang="en-US" dirty="0" smtClean="0"/>
              <a:t>Weaknesses</a:t>
            </a:r>
          </a:p>
          <a:p>
            <a:r>
              <a:rPr lang="en-US" b="1" dirty="0">
                <a:effectLst>
                  <a:outerShdw blurRad="38100" dist="38100" dir="2700000" algn="tl">
                    <a:srgbClr val="000000">
                      <a:alpha val="43137"/>
                    </a:srgbClr>
                  </a:outerShdw>
                </a:effectLst>
              </a:rPr>
              <a:t>Concluding remarks and the way forwards</a:t>
            </a:r>
            <a:endParaRPr lang="en-US" b="1" dirty="0" smtClean="0"/>
          </a:p>
          <a:p>
            <a:endParaRPr lang="fr-FR" dirty="0"/>
          </a:p>
        </p:txBody>
      </p:sp>
    </p:spTree>
    <p:extLst>
      <p:ext uri="{BB962C8B-B14F-4D97-AF65-F5344CB8AC3E}">
        <p14:creationId xmlns:p14="http://schemas.microsoft.com/office/powerpoint/2010/main" val="3387638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0158" y="166564"/>
            <a:ext cx="6589199" cy="1280890"/>
          </a:xfrm>
        </p:spPr>
        <p:txBody>
          <a:bodyPr>
            <a:normAutofit/>
          </a:bodyPr>
          <a:lstStyle/>
          <a:p>
            <a:pPr algn="ctr" fontAlgn="auto">
              <a:spcAft>
                <a:spcPts val="0"/>
              </a:spcAft>
              <a:defRPr/>
            </a:pPr>
            <a:r>
              <a:rPr lang="en-US" sz="3200" b="1" dirty="0">
                <a:effectLst>
                  <a:outerShdw blurRad="38100" dist="38100" dir="2700000" algn="tl">
                    <a:srgbClr val="000000">
                      <a:alpha val="43137"/>
                    </a:srgbClr>
                  </a:outerShdw>
                </a:effectLst>
              </a:rPr>
              <a:t>Concluding remarks and the way forwards</a:t>
            </a:r>
            <a:endParaRPr lang="en-US" sz="3200" dirty="0"/>
          </a:p>
        </p:txBody>
      </p:sp>
      <p:sp>
        <p:nvSpPr>
          <p:cNvPr id="3" name="Espace réservé du contenu 2"/>
          <p:cNvSpPr>
            <a:spLocks noGrp="1"/>
          </p:cNvSpPr>
          <p:nvPr>
            <p:ph sz="quarter" idx="1"/>
          </p:nvPr>
        </p:nvSpPr>
        <p:spPr>
          <a:xfrm>
            <a:off x="1447800" y="1371600"/>
            <a:ext cx="6591985" cy="4267200"/>
          </a:xfrm>
        </p:spPr>
        <p:txBody>
          <a:bodyPr>
            <a:normAutofit/>
          </a:bodyPr>
          <a:lstStyle/>
          <a:p>
            <a:r>
              <a:rPr lang="en-US" dirty="0" smtClean="0"/>
              <a:t>Africa is suffering from lack of infrastructure, connectivity, and academic skills to use professionally data to inform decisions.</a:t>
            </a:r>
          </a:p>
          <a:p>
            <a:r>
              <a:rPr lang="en-US" dirty="0" smtClean="0"/>
              <a:t>With respect to lack of academic skills, its is important to encourage and support academic training ongoing on the continent and capacity building initiatives as well</a:t>
            </a:r>
          </a:p>
          <a:p>
            <a:pPr lvl="1"/>
            <a:r>
              <a:rPr lang="en-US" dirty="0" smtClean="0"/>
              <a:t>Case of the master and Ph. D programs in biodiversity informatics at the Faculty of Agricultural Sciences of the University of Abomey-Calavi</a:t>
            </a:r>
          </a:p>
          <a:p>
            <a:pPr lvl="2"/>
            <a:r>
              <a:rPr lang="en-US" dirty="0" smtClean="0"/>
              <a:t>Contact: </a:t>
            </a:r>
            <a:r>
              <a:rPr lang="en-US" dirty="0" smtClean="0">
                <a:hlinkClick r:id="rId3"/>
              </a:rPr>
              <a:t>ganglocj@gmail.com</a:t>
            </a:r>
            <a:r>
              <a:rPr lang="en-US" dirty="0" smtClean="0"/>
              <a:t> ; phone 00229 94578915; Whatsapp: 00229 66363770</a:t>
            </a:r>
          </a:p>
          <a:p>
            <a:pPr lvl="2"/>
            <a:endParaRPr lang="en-US" dirty="0" smtClean="0"/>
          </a:p>
          <a:p>
            <a:endParaRPr lang="fr-FR" dirty="0"/>
          </a:p>
          <a:p>
            <a:pPr fontAlgn="auto">
              <a:defRPr/>
            </a:pPr>
            <a:endParaRPr lang="en-US" dirty="0" smtClean="0"/>
          </a:p>
          <a:p>
            <a:pPr marL="274320" lvl="1" indent="-274320" fontAlgn="auto">
              <a:spcAft>
                <a:spcPts val="0"/>
              </a:spcAft>
              <a:buClr>
                <a:schemeClr val="accent3"/>
              </a:buClr>
              <a:buSzPct val="95000"/>
              <a:buFont typeface="Wingdings 2"/>
              <a:buChar char=""/>
              <a:defRPr/>
            </a:pPr>
            <a:endParaRPr lang="en-US" dirty="0" smtClean="0"/>
          </a:p>
          <a:p>
            <a:pPr marL="640080" lvl="1" indent="-246888" fontAlgn="auto">
              <a:spcAft>
                <a:spcPts val="0"/>
              </a:spcAft>
              <a:buFont typeface="Wingdings 2"/>
              <a:buChar char=""/>
              <a:defRPr/>
            </a:pPr>
            <a:endParaRPr lang="fr-FR" dirty="0" smtClean="0"/>
          </a:p>
          <a:p>
            <a:pPr marL="640080" lvl="1" indent="-246888" fontAlgn="auto">
              <a:spcAft>
                <a:spcPts val="0"/>
              </a:spcAft>
              <a:buFont typeface="Wingdings 2"/>
              <a:buChar char=""/>
              <a:defRPr/>
            </a:pPr>
            <a:endParaRPr lang="fr-FR" dirty="0"/>
          </a:p>
        </p:txBody>
      </p:sp>
      <p:grpSp>
        <p:nvGrpSpPr>
          <p:cNvPr id="38916" name="Group 2"/>
          <p:cNvGrpSpPr>
            <a:grpSpLocks/>
          </p:cNvGrpSpPr>
          <p:nvPr/>
        </p:nvGrpSpPr>
        <p:grpSpPr bwMode="auto">
          <a:xfrm>
            <a:off x="5932488" y="6221413"/>
            <a:ext cx="3127375" cy="569912"/>
            <a:chOff x="95940450" y="89502525"/>
            <a:chExt cx="10980000" cy="1800000"/>
          </a:xfrm>
        </p:grpSpPr>
        <p:pic>
          <p:nvPicPr>
            <p:cNvPr id="389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11875"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38918" name="Picture 4" descr="logo-uac-trsp-75x7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450"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38919" name="jrs-logo" descr="JRS Biodivesity Found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40450" y="89682525"/>
              <a:ext cx="342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68550" y="89682525"/>
              <a:ext cx="1871634" cy="1603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8921" name="Image 1" descr="http://www.gbif.fr/sites/default/files/styles/medium/public/field/image/gbif_logo_short_form.gif?itok=qlM3A87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580050" y="89642475"/>
              <a:ext cx="1455420" cy="1403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1779562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69330" y="152400"/>
            <a:ext cx="6589199" cy="1280890"/>
          </a:xfrm>
        </p:spPr>
        <p:txBody>
          <a:bodyPr>
            <a:normAutofit fontScale="90000"/>
          </a:bodyPr>
          <a:lstStyle/>
          <a:p>
            <a:pPr lvl="1" algn="ctr" defTabSz="457200" rtl="0">
              <a:spcBef>
                <a:spcPct val="0"/>
              </a:spcBef>
              <a:defRPr/>
            </a:pPr>
            <a:r>
              <a:rPr lang="fr-FR" sz="3200" b="1" cap="all" dirty="0">
                <a:solidFill>
                  <a:srgbClr val="328127"/>
                </a:solidFill>
                <a:effectLst>
                  <a:outerShdw blurRad="38100" dist="38100" dir="2700000" algn="tl">
                    <a:srgbClr val="000000">
                      <a:alpha val="43137"/>
                    </a:srgbClr>
                  </a:outerShdw>
                </a:effectLst>
                <a:latin typeface="Arial"/>
                <a:cs typeface="Arial"/>
              </a:rPr>
              <a:t>MANY THANKS FOR YOUR ATTENTION</a:t>
            </a:r>
            <a:br>
              <a:rPr lang="fr-FR" sz="3200" b="1" cap="all" dirty="0">
                <a:solidFill>
                  <a:srgbClr val="328127"/>
                </a:solidFill>
                <a:effectLst>
                  <a:outerShdw blurRad="38100" dist="38100" dir="2700000" algn="tl">
                    <a:srgbClr val="000000">
                      <a:alpha val="43137"/>
                    </a:srgbClr>
                  </a:outerShdw>
                </a:effectLst>
                <a:latin typeface="Arial"/>
                <a:cs typeface="Arial"/>
              </a:rPr>
            </a:br>
            <a:endParaRPr lang="en-US" sz="3200" dirty="0"/>
          </a:p>
        </p:txBody>
      </p:sp>
      <p:grpSp>
        <p:nvGrpSpPr>
          <p:cNvPr id="32772" name="Group 2"/>
          <p:cNvGrpSpPr>
            <a:grpSpLocks/>
          </p:cNvGrpSpPr>
          <p:nvPr/>
        </p:nvGrpSpPr>
        <p:grpSpPr bwMode="auto">
          <a:xfrm>
            <a:off x="5932488" y="6221413"/>
            <a:ext cx="3127375" cy="569912"/>
            <a:chOff x="95940450" y="89502525"/>
            <a:chExt cx="10980000" cy="1800000"/>
          </a:xfrm>
        </p:grpSpPr>
        <p:pic>
          <p:nvPicPr>
            <p:cNvPr id="3277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11875"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32774" name="Picture 4" descr="logo-uac-trsp-75x7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0450" y="89502525"/>
              <a:ext cx="1980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32775" name="jrs-logo" descr="JRS Biodivesity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40450" y="89682525"/>
              <a:ext cx="342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68550" y="89682525"/>
              <a:ext cx="1871634" cy="1603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777" name="Image 1" descr="http://www.gbif.fr/sites/default/files/styles/medium/public/field/image/gbif_logo_short_form.gif?itok=qlM3A87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580050" y="89642475"/>
              <a:ext cx="1455420" cy="1403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4" name="Image 3"/>
          <p:cNvPicPr>
            <a:picLocks noChangeAspect="1"/>
          </p:cNvPicPr>
          <p:nvPr/>
        </p:nvPicPr>
        <p:blipFill rotWithShape="1">
          <a:blip r:embed="rId8" cstate="print">
            <a:extLst>
              <a:ext uri="{28A0092B-C50C-407E-A947-70E740481C1C}">
                <a14:useLocalDpi xmlns:a14="http://schemas.microsoft.com/office/drawing/2010/main" val="0"/>
              </a:ext>
            </a:extLst>
          </a:blip>
          <a:srcRect t="11878"/>
          <a:stretch/>
        </p:blipFill>
        <p:spPr>
          <a:xfrm>
            <a:off x="2209800" y="1645115"/>
            <a:ext cx="6096000" cy="3346704"/>
          </a:xfrm>
          <a:prstGeom prst="rect">
            <a:avLst/>
          </a:prstGeom>
        </p:spPr>
      </p:pic>
      <p:sp>
        <p:nvSpPr>
          <p:cNvPr id="5" name="Rectangle 4"/>
          <p:cNvSpPr/>
          <p:nvPr/>
        </p:nvSpPr>
        <p:spPr>
          <a:xfrm>
            <a:off x="2514600" y="5029200"/>
            <a:ext cx="4572000" cy="923330"/>
          </a:xfrm>
          <a:prstGeom prst="rect">
            <a:avLst/>
          </a:prstGeom>
        </p:spPr>
        <p:txBody>
          <a:bodyPr>
            <a:spAutoFit/>
          </a:bodyPr>
          <a:lstStyle/>
          <a:p>
            <a:r>
              <a:rPr lang="en-US" dirty="0">
                <a:solidFill>
                  <a:prstClr val="black"/>
                </a:solidFill>
              </a:rPr>
              <a:t>First </a:t>
            </a:r>
            <a:r>
              <a:rPr lang="en-US" dirty="0" smtClean="0">
                <a:solidFill>
                  <a:prstClr val="black"/>
                </a:solidFill>
              </a:rPr>
              <a:t>cohort </a:t>
            </a:r>
            <a:r>
              <a:rPr lang="en-US" dirty="0">
                <a:solidFill>
                  <a:prstClr val="black"/>
                </a:solidFill>
              </a:rPr>
              <a:t>of </a:t>
            </a:r>
            <a:r>
              <a:rPr lang="en-US" dirty="0" smtClean="0">
                <a:solidFill>
                  <a:prstClr val="black"/>
                </a:solidFill>
              </a:rPr>
              <a:t>the master </a:t>
            </a:r>
            <a:r>
              <a:rPr lang="en-US" dirty="0">
                <a:solidFill>
                  <a:prstClr val="black"/>
                </a:solidFill>
              </a:rPr>
              <a:t>students in </a:t>
            </a:r>
            <a:r>
              <a:rPr lang="en-US" dirty="0" smtClean="0">
                <a:solidFill>
                  <a:prstClr val="black"/>
                </a:solidFill>
              </a:rPr>
              <a:t>biodiversity informatics at the University of </a:t>
            </a:r>
            <a:r>
              <a:rPr lang="en-US" dirty="0" smtClean="0">
                <a:solidFill>
                  <a:prstClr val="black"/>
                </a:solidFill>
              </a:rPr>
              <a:t>Abomey-Calavi (2017-2018)</a:t>
            </a:r>
            <a:endParaRPr lang="en-US" dirty="0">
              <a:solidFill>
                <a:prstClr val="black"/>
              </a:solidFill>
            </a:endParaRPr>
          </a:p>
        </p:txBody>
      </p:sp>
    </p:spTree>
    <p:extLst>
      <p:ext uri="{BB962C8B-B14F-4D97-AF65-F5344CB8AC3E}">
        <p14:creationId xmlns:p14="http://schemas.microsoft.com/office/powerpoint/2010/main" val="2978619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a:xfrm>
            <a:off x="1942415" y="1600200"/>
            <a:ext cx="6591985" cy="4311022"/>
          </a:xfrm>
        </p:spPr>
        <p:txBody>
          <a:bodyPr>
            <a:normAutofit/>
          </a:bodyPr>
          <a:lstStyle/>
          <a:p>
            <a:r>
              <a:rPr lang="en-US" b="1" dirty="0" smtClean="0"/>
              <a:t>Context and justification</a:t>
            </a:r>
          </a:p>
          <a:p>
            <a:endParaRPr lang="en-US" dirty="0" smtClean="0"/>
          </a:p>
          <a:p>
            <a:r>
              <a:rPr lang="en-US" dirty="0" smtClean="0"/>
              <a:t>Biodiversity is of utmost importance to the survival of humanity</a:t>
            </a:r>
          </a:p>
          <a:p>
            <a:pPr lvl="2"/>
            <a:r>
              <a:rPr lang="en-US" dirty="0" smtClean="0"/>
              <a:t>Provisioning </a:t>
            </a:r>
            <a:r>
              <a:rPr lang="en-US" dirty="0"/>
              <a:t>ecosystem services include products obtained from ecosystems such as food, </a:t>
            </a:r>
            <a:r>
              <a:rPr lang="en-US" dirty="0" smtClean="0"/>
              <a:t>crops, raw materials at the global scale, the forest stock in wood is estimated at 557 billion cubic meters and 76 billion at the scale of Africa(FAO, 2020a</a:t>
            </a:r>
            <a:r>
              <a:rPr lang="fr-FR" dirty="0" smtClean="0"/>
              <a:t>).</a:t>
            </a:r>
            <a:endParaRPr lang="en-US" dirty="0" smtClean="0"/>
          </a:p>
          <a:p>
            <a:pPr lvl="2"/>
            <a:r>
              <a:rPr lang="en-US" dirty="0" smtClean="0"/>
              <a:t>Regulating </a:t>
            </a:r>
            <a:r>
              <a:rPr lang="en-US" dirty="0"/>
              <a:t>ecosystem services </a:t>
            </a:r>
            <a:r>
              <a:rPr lang="en-US" dirty="0" smtClean="0"/>
              <a:t>in mitigating the effect of climate change. Globally</a:t>
            </a:r>
            <a:r>
              <a:rPr lang="en-US" dirty="0"/>
              <a:t>, the carbon </a:t>
            </a:r>
            <a:r>
              <a:rPr lang="en-US" dirty="0" smtClean="0"/>
              <a:t>storage in </a:t>
            </a:r>
            <a:r>
              <a:rPr lang="en-US" dirty="0"/>
              <a:t>aboveground and belowground forest biomass is </a:t>
            </a:r>
            <a:r>
              <a:rPr lang="en-US" dirty="0" smtClean="0"/>
              <a:t>662 </a:t>
            </a:r>
            <a:r>
              <a:rPr lang="en-US" dirty="0" err="1"/>
              <a:t>Gt</a:t>
            </a:r>
            <a:r>
              <a:rPr lang="en-US" dirty="0"/>
              <a:t> </a:t>
            </a:r>
            <a:r>
              <a:rPr lang="en-US" dirty="0" smtClean="0"/>
              <a:t>and 81 </a:t>
            </a:r>
            <a:r>
              <a:rPr lang="en-US" dirty="0" err="1" smtClean="0"/>
              <a:t>Gt</a:t>
            </a:r>
            <a:r>
              <a:rPr lang="en-US" dirty="0" smtClean="0"/>
              <a:t> at the scale of Africa (FAO, 2020a)</a:t>
            </a:r>
            <a:endParaRPr lang="en-US" dirty="0"/>
          </a:p>
        </p:txBody>
      </p:sp>
    </p:spTree>
    <p:extLst>
      <p:ext uri="{BB962C8B-B14F-4D97-AF65-F5344CB8AC3E}">
        <p14:creationId xmlns:p14="http://schemas.microsoft.com/office/powerpoint/2010/main" val="3100925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a:xfrm>
            <a:off x="1942415" y="1524000"/>
            <a:ext cx="6591985" cy="4387222"/>
          </a:xfrm>
        </p:spPr>
        <p:txBody>
          <a:bodyPr>
            <a:normAutofit/>
          </a:bodyPr>
          <a:lstStyle/>
          <a:p>
            <a:r>
              <a:rPr lang="en-US" b="1" dirty="0"/>
              <a:t>Context and </a:t>
            </a:r>
            <a:r>
              <a:rPr lang="en-US" b="1" dirty="0" smtClean="0"/>
              <a:t>justification</a:t>
            </a:r>
          </a:p>
          <a:p>
            <a:endParaRPr lang="en-US" b="1" dirty="0"/>
          </a:p>
          <a:p>
            <a:r>
              <a:rPr lang="en-US" dirty="0" smtClean="0"/>
              <a:t>Biodiversity is of utmost importance to the survival of humanity</a:t>
            </a:r>
          </a:p>
          <a:p>
            <a:pPr lvl="2"/>
            <a:r>
              <a:rPr lang="en-US" dirty="0" smtClean="0"/>
              <a:t>Cultural </a:t>
            </a:r>
            <a:r>
              <a:rPr lang="en-US" dirty="0"/>
              <a:t>ecosystem </a:t>
            </a:r>
            <a:r>
              <a:rPr lang="en-US" dirty="0" smtClean="0"/>
              <a:t>services through </a:t>
            </a:r>
            <a:r>
              <a:rPr lang="en-US" dirty="0"/>
              <a:t>spiritual enrichment</a:t>
            </a:r>
            <a:r>
              <a:rPr lang="en-US" dirty="0" smtClean="0"/>
              <a:t>, </a:t>
            </a:r>
            <a:r>
              <a:rPr lang="en-US" dirty="0"/>
              <a:t>recreation, </a:t>
            </a:r>
            <a:r>
              <a:rPr lang="en-US" dirty="0" smtClean="0"/>
              <a:t>ecotourism, and </a:t>
            </a:r>
            <a:r>
              <a:rPr lang="en-US" dirty="0"/>
              <a:t>aesthetic experiences </a:t>
            </a:r>
            <a:r>
              <a:rPr lang="en-US" dirty="0" smtClean="0"/>
              <a:t>(IPBES, 2018, FAO, 2020a) </a:t>
            </a:r>
          </a:p>
          <a:p>
            <a:pPr lvl="2"/>
            <a:r>
              <a:rPr lang="en-US" dirty="0"/>
              <a:t>Supporting services that are necessary for the production of all other ecosystem </a:t>
            </a:r>
            <a:r>
              <a:rPr lang="en-US" dirty="0" smtClean="0"/>
              <a:t>services (primary production, nutrient and water cycles, </a:t>
            </a:r>
            <a:r>
              <a:rPr lang="en-US" dirty="0"/>
              <a:t>soil </a:t>
            </a:r>
            <a:r>
              <a:rPr lang="en-US" dirty="0" smtClean="0"/>
              <a:t>protection, seed dispersal etc. (IPBES, 2018, FAO, 2020a). </a:t>
            </a:r>
            <a:endParaRPr lang="en-US" dirty="0"/>
          </a:p>
          <a:p>
            <a:pPr lvl="2"/>
            <a:endParaRPr lang="fr-FR" dirty="0"/>
          </a:p>
          <a:p>
            <a:pPr lvl="2"/>
            <a:endParaRPr lang="en-US" dirty="0"/>
          </a:p>
        </p:txBody>
      </p:sp>
    </p:spTree>
    <p:extLst>
      <p:ext uri="{BB962C8B-B14F-4D97-AF65-F5344CB8AC3E}">
        <p14:creationId xmlns:p14="http://schemas.microsoft.com/office/powerpoint/2010/main" val="4155578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a:xfrm>
            <a:off x="1828800" y="1600200"/>
            <a:ext cx="6591985" cy="3777622"/>
          </a:xfrm>
        </p:spPr>
        <p:txBody>
          <a:bodyPr>
            <a:normAutofit/>
          </a:bodyPr>
          <a:lstStyle/>
          <a:p>
            <a:r>
              <a:rPr lang="en-US" b="1" dirty="0"/>
              <a:t>Context and justification</a:t>
            </a:r>
          </a:p>
          <a:p>
            <a:endParaRPr lang="en-US" dirty="0" smtClean="0"/>
          </a:p>
          <a:p>
            <a:r>
              <a:rPr lang="en-US" dirty="0" smtClean="0"/>
              <a:t>Despite </a:t>
            </a:r>
            <a:r>
              <a:rPr lang="en-US" dirty="0"/>
              <a:t>its utmost </a:t>
            </a:r>
            <a:r>
              <a:rPr lang="en-US" dirty="0" smtClean="0"/>
              <a:t>importance, biodiversity </a:t>
            </a:r>
            <a:r>
              <a:rPr lang="en-US" dirty="0"/>
              <a:t>is submitted to </a:t>
            </a:r>
            <a:r>
              <a:rPr lang="en-US" dirty="0" smtClean="0"/>
              <a:t>threats :</a:t>
            </a:r>
          </a:p>
          <a:p>
            <a:pPr lvl="2"/>
            <a:r>
              <a:rPr lang="en-US" dirty="0" smtClean="0"/>
              <a:t>Habitat degradation </a:t>
            </a:r>
          </a:p>
          <a:p>
            <a:pPr lvl="3"/>
            <a:r>
              <a:rPr lang="en-US" dirty="0" smtClean="0"/>
              <a:t>The </a:t>
            </a:r>
            <a:r>
              <a:rPr lang="en-US" dirty="0"/>
              <a:t>rate of net forest loss declined </a:t>
            </a:r>
            <a:r>
              <a:rPr lang="en-US" dirty="0" smtClean="0"/>
              <a:t>is 4.7 </a:t>
            </a:r>
            <a:r>
              <a:rPr lang="en-US" dirty="0"/>
              <a:t>million </a:t>
            </a:r>
            <a:r>
              <a:rPr lang="en-US" dirty="0" smtClean="0"/>
              <a:t>ha </a:t>
            </a:r>
            <a:r>
              <a:rPr lang="fr-FR" dirty="0" smtClean="0"/>
              <a:t>per </a:t>
            </a:r>
            <a:r>
              <a:rPr lang="en-US" dirty="0" smtClean="0"/>
              <a:t>year</a:t>
            </a:r>
            <a:r>
              <a:rPr lang="fr-FR" dirty="0" smtClean="0"/>
              <a:t> </a:t>
            </a:r>
            <a:r>
              <a:rPr lang="fr-FR" dirty="0"/>
              <a:t>in </a:t>
            </a:r>
            <a:r>
              <a:rPr lang="fr-FR" dirty="0" smtClean="0"/>
              <a:t>2010–2020 (FAO, 2020a).</a:t>
            </a:r>
            <a:endParaRPr lang="en-US" dirty="0" smtClean="0"/>
          </a:p>
          <a:p>
            <a:pPr lvl="2"/>
            <a:r>
              <a:rPr lang="en-US" dirty="0" smtClean="0"/>
              <a:t>Ecosystem overexploitation is still well spread across regions (example of a </a:t>
            </a:r>
            <a:r>
              <a:rPr lang="en-US" dirty="0"/>
              <a:t>nearly five-fold increase in global marine fish </a:t>
            </a:r>
            <a:r>
              <a:rPr lang="en-US" dirty="0" smtClean="0"/>
              <a:t>catch </a:t>
            </a:r>
            <a:r>
              <a:rPr lang="en-US" dirty="0"/>
              <a:t>has left many fisheries overexploited </a:t>
            </a:r>
            <a:r>
              <a:rPr lang="en-US" dirty="0" smtClean="0"/>
              <a:t>(FAO, 2020b)</a:t>
            </a:r>
          </a:p>
          <a:p>
            <a:pPr lvl="2"/>
            <a:endParaRPr lang="en-US" dirty="0" smtClean="0"/>
          </a:p>
          <a:p>
            <a:pPr lvl="1"/>
            <a:endParaRPr lang="fr-FR" dirty="0"/>
          </a:p>
          <a:p>
            <a:pPr lvl="1"/>
            <a:endParaRPr lang="en-US" dirty="0"/>
          </a:p>
          <a:p>
            <a:pPr lvl="1"/>
            <a:endParaRPr lang="en-US" dirty="0"/>
          </a:p>
        </p:txBody>
      </p:sp>
    </p:spTree>
    <p:extLst>
      <p:ext uri="{BB962C8B-B14F-4D97-AF65-F5344CB8AC3E}">
        <p14:creationId xmlns:p14="http://schemas.microsoft.com/office/powerpoint/2010/main" val="670626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a:xfrm>
            <a:off x="1752600" y="1600200"/>
            <a:ext cx="6591985" cy="3777622"/>
          </a:xfrm>
        </p:spPr>
        <p:txBody>
          <a:bodyPr>
            <a:normAutofit/>
          </a:bodyPr>
          <a:lstStyle/>
          <a:p>
            <a:r>
              <a:rPr lang="en-US" b="1" dirty="0"/>
              <a:t>Context and justification</a:t>
            </a:r>
          </a:p>
          <a:p>
            <a:r>
              <a:rPr lang="en-US" dirty="0" smtClean="0"/>
              <a:t>Despite </a:t>
            </a:r>
            <a:r>
              <a:rPr lang="en-US" dirty="0"/>
              <a:t>its utmost </a:t>
            </a:r>
            <a:r>
              <a:rPr lang="en-US" dirty="0" smtClean="0"/>
              <a:t>importance, biodiversity </a:t>
            </a:r>
            <a:r>
              <a:rPr lang="en-US" dirty="0"/>
              <a:t>is submitted to </a:t>
            </a:r>
            <a:r>
              <a:rPr lang="en-US" dirty="0" smtClean="0"/>
              <a:t>threats of :</a:t>
            </a:r>
          </a:p>
          <a:p>
            <a:pPr lvl="2"/>
            <a:r>
              <a:rPr lang="en-US" dirty="0" smtClean="0"/>
              <a:t>invasive </a:t>
            </a:r>
            <a:r>
              <a:rPr lang="en-US" dirty="0"/>
              <a:t>alien </a:t>
            </a:r>
            <a:r>
              <a:rPr lang="en-US" dirty="0" smtClean="0"/>
              <a:t>species:</a:t>
            </a:r>
          </a:p>
          <a:p>
            <a:pPr lvl="3"/>
            <a:r>
              <a:rPr lang="en-US" dirty="0" smtClean="0"/>
              <a:t>the </a:t>
            </a:r>
            <a:r>
              <a:rPr lang="en-US" dirty="0"/>
              <a:t>annual environmental losses caused by introduced pests in the United States, United Kingdom, Australia, South Africa, </a:t>
            </a:r>
            <a:r>
              <a:rPr lang="en-US" dirty="0" smtClean="0"/>
              <a:t>India, </a:t>
            </a:r>
            <a:r>
              <a:rPr lang="en-US" dirty="0"/>
              <a:t>and Brazil have been calculated at over US$ 100 </a:t>
            </a:r>
            <a:r>
              <a:rPr lang="en-US" dirty="0" smtClean="0"/>
              <a:t>billion; </a:t>
            </a:r>
          </a:p>
          <a:p>
            <a:pPr lvl="3"/>
            <a:r>
              <a:rPr lang="en-US" dirty="0" smtClean="0"/>
              <a:t>Native to the </a:t>
            </a:r>
            <a:r>
              <a:rPr lang="es-ES" dirty="0" smtClean="0"/>
              <a:t>Amazon </a:t>
            </a:r>
            <a:r>
              <a:rPr lang="en-US" dirty="0" smtClean="0"/>
              <a:t>basin, water hyacinth (</a:t>
            </a:r>
            <a:r>
              <a:rPr lang="en-US" i="1" dirty="0" err="1" smtClean="0"/>
              <a:t>Eichhornia</a:t>
            </a:r>
            <a:r>
              <a:rPr lang="en-US" i="1" dirty="0" smtClean="0"/>
              <a:t> </a:t>
            </a:r>
            <a:r>
              <a:rPr lang="en-US" i="1" dirty="0" err="1" smtClean="0"/>
              <a:t>crassipes</a:t>
            </a:r>
            <a:r>
              <a:rPr lang="en-US" dirty="0" smtClean="0"/>
              <a:t>) has invaded tropical habitats worldwide spreading to more than 50 countries on five continents. </a:t>
            </a:r>
          </a:p>
          <a:p>
            <a:pPr lvl="4"/>
            <a:r>
              <a:rPr lang="en-US" dirty="0" smtClean="0"/>
              <a:t>Water hyacinth blocks waterways, decimates aquatic wildlife and the livelihoods of local people and creates ideal conditions for disease and its vectors)</a:t>
            </a:r>
            <a:endParaRPr lang="en-US" dirty="0"/>
          </a:p>
          <a:p>
            <a:pPr lvl="1"/>
            <a:endParaRPr lang="en-US" dirty="0"/>
          </a:p>
        </p:txBody>
      </p:sp>
    </p:spTree>
    <p:extLst>
      <p:ext uri="{BB962C8B-B14F-4D97-AF65-F5344CB8AC3E}">
        <p14:creationId xmlns:p14="http://schemas.microsoft.com/office/powerpoint/2010/main" val="4094715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a:xfrm>
            <a:off x="1942415" y="1600200"/>
            <a:ext cx="6591985" cy="4311022"/>
          </a:xfrm>
        </p:spPr>
        <p:txBody>
          <a:bodyPr>
            <a:normAutofit/>
          </a:bodyPr>
          <a:lstStyle/>
          <a:p>
            <a:r>
              <a:rPr lang="en-US" b="1" dirty="0"/>
              <a:t>Context and justification</a:t>
            </a:r>
          </a:p>
          <a:p>
            <a:r>
              <a:rPr lang="en-US" dirty="0" smtClean="0"/>
              <a:t>Despite </a:t>
            </a:r>
            <a:r>
              <a:rPr lang="en-US" dirty="0"/>
              <a:t>its utmost </a:t>
            </a:r>
            <a:r>
              <a:rPr lang="en-US" dirty="0" smtClean="0"/>
              <a:t>importance, biodiversity </a:t>
            </a:r>
            <a:r>
              <a:rPr lang="en-US" dirty="0"/>
              <a:t>is submitted to </a:t>
            </a:r>
            <a:r>
              <a:rPr lang="en-US" dirty="0" smtClean="0"/>
              <a:t>threats of :</a:t>
            </a:r>
          </a:p>
          <a:p>
            <a:pPr lvl="2"/>
            <a:r>
              <a:rPr lang="en-US" dirty="0" smtClean="0"/>
              <a:t>climate change:</a:t>
            </a:r>
          </a:p>
          <a:p>
            <a:pPr lvl="3"/>
            <a:r>
              <a:rPr lang="en-US" dirty="0" smtClean="0"/>
              <a:t>Warming </a:t>
            </a:r>
            <a:r>
              <a:rPr lang="en-US" dirty="0"/>
              <a:t>trends in temperature and climate related extremes such as heat waves, droughts, floods, cyclones, and wildfires are being observed at global scale and across regions (</a:t>
            </a:r>
            <a:r>
              <a:rPr lang="en-US" dirty="0" err="1"/>
              <a:t>Boko</a:t>
            </a:r>
            <a:r>
              <a:rPr lang="en-US" dirty="0"/>
              <a:t> et al., 2007; IPCC, </a:t>
            </a:r>
            <a:r>
              <a:rPr lang="en-US" dirty="0" smtClean="0"/>
              <a:t>2020). </a:t>
            </a:r>
          </a:p>
          <a:p>
            <a:pPr lvl="2"/>
            <a:endParaRPr lang="en-US" dirty="0" smtClean="0"/>
          </a:p>
          <a:p>
            <a:pPr lvl="1"/>
            <a:endParaRPr lang="fr-FR" dirty="0"/>
          </a:p>
          <a:p>
            <a:pPr lvl="1"/>
            <a:endParaRPr lang="en-US" dirty="0"/>
          </a:p>
          <a:p>
            <a:pPr lvl="1"/>
            <a:endParaRPr lang="en-US" dirty="0"/>
          </a:p>
        </p:txBody>
      </p:sp>
    </p:spTree>
    <p:extLst>
      <p:ext uri="{BB962C8B-B14F-4D97-AF65-F5344CB8AC3E}">
        <p14:creationId xmlns:p14="http://schemas.microsoft.com/office/powerpoint/2010/main" val="752882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a:xfrm>
            <a:off x="1942415" y="1447800"/>
            <a:ext cx="6591985" cy="4463422"/>
          </a:xfrm>
        </p:spPr>
        <p:txBody>
          <a:bodyPr>
            <a:normAutofit/>
          </a:bodyPr>
          <a:lstStyle/>
          <a:p>
            <a:r>
              <a:rPr lang="en-US" b="1" dirty="0"/>
              <a:t>Context and justification</a:t>
            </a:r>
          </a:p>
          <a:p>
            <a:r>
              <a:rPr lang="en-US" dirty="0" smtClean="0"/>
              <a:t>Despite </a:t>
            </a:r>
            <a:r>
              <a:rPr lang="en-US" dirty="0"/>
              <a:t>its utmost </a:t>
            </a:r>
            <a:r>
              <a:rPr lang="en-US" dirty="0" smtClean="0"/>
              <a:t>importance, biodiversity </a:t>
            </a:r>
            <a:r>
              <a:rPr lang="en-US" dirty="0"/>
              <a:t>is submitted to </a:t>
            </a:r>
            <a:r>
              <a:rPr lang="en-US" dirty="0" smtClean="0"/>
              <a:t>threats of :</a:t>
            </a:r>
          </a:p>
          <a:p>
            <a:pPr lvl="2"/>
            <a:r>
              <a:rPr lang="en-US" dirty="0">
                <a:solidFill>
                  <a:schemeClr val="tx1"/>
                </a:solidFill>
              </a:rPr>
              <a:t>Pollution (use of biocides, industrial farming practices affecting soil fertility, soil acidification, disruption of aquatic life by fertilizers, oil spills</a:t>
            </a:r>
            <a:r>
              <a:rPr lang="en-US" dirty="0" smtClean="0">
                <a:solidFill>
                  <a:schemeClr val="tx1"/>
                </a:solidFill>
              </a:rPr>
              <a:t>) (</a:t>
            </a:r>
            <a:r>
              <a:rPr lang="fr-FR" dirty="0">
                <a:solidFill>
                  <a:schemeClr val="tx1"/>
                </a:solidFill>
              </a:rPr>
              <a:t>Dumas, 2002; </a:t>
            </a:r>
            <a:r>
              <a:rPr lang="fr-FR" dirty="0" err="1">
                <a:solidFill>
                  <a:schemeClr val="tx1"/>
                </a:solidFill>
              </a:rPr>
              <a:t>Riedacker</a:t>
            </a:r>
            <a:r>
              <a:rPr lang="fr-FR" dirty="0">
                <a:solidFill>
                  <a:schemeClr val="tx1"/>
                </a:solidFill>
              </a:rPr>
              <a:t>, 2004; </a:t>
            </a:r>
            <a:r>
              <a:rPr lang="fr-FR" dirty="0" err="1">
                <a:solidFill>
                  <a:schemeClr val="tx1"/>
                </a:solidFill>
              </a:rPr>
              <a:t>Riera</a:t>
            </a:r>
            <a:r>
              <a:rPr lang="fr-FR" dirty="0">
                <a:solidFill>
                  <a:schemeClr val="tx1"/>
                </a:solidFill>
              </a:rPr>
              <a:t> et Alexandre, 2004; FAO, </a:t>
            </a:r>
            <a:r>
              <a:rPr lang="fr-FR" dirty="0" smtClean="0">
                <a:solidFill>
                  <a:schemeClr val="tx1"/>
                </a:solidFill>
              </a:rPr>
              <a:t>2020) causes a </a:t>
            </a:r>
            <a:r>
              <a:rPr lang="en-US" dirty="0" smtClean="0">
                <a:solidFill>
                  <a:schemeClr val="tx1"/>
                </a:solidFill>
              </a:rPr>
              <a:t>huge</a:t>
            </a:r>
            <a:r>
              <a:rPr lang="fr-FR" dirty="0" smtClean="0">
                <a:solidFill>
                  <a:schemeClr val="tx1"/>
                </a:solidFill>
              </a:rPr>
              <a:t> </a:t>
            </a:r>
            <a:r>
              <a:rPr lang="en-US" dirty="0" smtClean="0">
                <a:solidFill>
                  <a:schemeClr val="tx1"/>
                </a:solidFill>
              </a:rPr>
              <a:t>loss</a:t>
            </a:r>
            <a:r>
              <a:rPr lang="fr-FR" dirty="0" smtClean="0">
                <a:solidFill>
                  <a:schemeClr val="tx1"/>
                </a:solidFill>
              </a:rPr>
              <a:t> of </a:t>
            </a:r>
            <a:r>
              <a:rPr lang="en-US" dirty="0" smtClean="0">
                <a:solidFill>
                  <a:schemeClr val="tx1"/>
                </a:solidFill>
              </a:rPr>
              <a:t>biodiversity</a:t>
            </a:r>
          </a:p>
          <a:p>
            <a:pPr lvl="2"/>
            <a:r>
              <a:rPr lang="en-US" dirty="0" smtClean="0">
                <a:solidFill>
                  <a:schemeClr val="tx1"/>
                </a:solidFill>
              </a:rPr>
              <a:t>Diseases affecting animals, plants, and people</a:t>
            </a:r>
          </a:p>
          <a:p>
            <a:endParaRPr lang="en-US" dirty="0" smtClean="0">
              <a:solidFill>
                <a:schemeClr val="tx1"/>
              </a:solidFill>
            </a:endParaRPr>
          </a:p>
          <a:p>
            <a:endParaRPr lang="en-US" dirty="0" smtClean="0">
              <a:solidFill>
                <a:schemeClr val="tx1"/>
              </a:solidFill>
            </a:endParaRPr>
          </a:p>
          <a:p>
            <a:pPr lvl="1"/>
            <a:endParaRPr lang="en-US" dirty="0" smtClean="0"/>
          </a:p>
          <a:p>
            <a:pPr lvl="2"/>
            <a:endParaRPr lang="en-US" dirty="0" smtClean="0"/>
          </a:p>
          <a:p>
            <a:pPr lvl="1"/>
            <a:endParaRPr lang="fr-FR" dirty="0"/>
          </a:p>
          <a:p>
            <a:pPr lvl="1"/>
            <a:endParaRPr lang="en-US" dirty="0"/>
          </a:p>
          <a:p>
            <a:pPr lvl="1"/>
            <a:endParaRPr lang="en-US" dirty="0"/>
          </a:p>
        </p:txBody>
      </p:sp>
    </p:spTree>
    <p:extLst>
      <p:ext uri="{BB962C8B-B14F-4D97-AF65-F5344CB8AC3E}">
        <p14:creationId xmlns:p14="http://schemas.microsoft.com/office/powerpoint/2010/main" val="424223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400" b="1" dirty="0"/>
              <a:t>Global Biodiversity Information </a:t>
            </a:r>
            <a:r>
              <a:rPr lang="en-US" sz="2400" b="1" dirty="0" smtClean="0"/>
              <a:t>Facility (GBIF), </a:t>
            </a:r>
            <a:r>
              <a:rPr lang="en-US" sz="2400" b="1" dirty="0"/>
              <a:t>a </a:t>
            </a:r>
            <a:r>
              <a:rPr lang="en-US" sz="2400" b="1" dirty="0" smtClean="0"/>
              <a:t>mega data infrastructure</a:t>
            </a:r>
            <a:endParaRPr lang="en-US" sz="2400" b="1" dirty="0"/>
          </a:p>
        </p:txBody>
      </p:sp>
      <p:sp>
        <p:nvSpPr>
          <p:cNvPr id="3" name="Rectangle 2"/>
          <p:cNvSpPr/>
          <p:nvPr/>
        </p:nvSpPr>
        <p:spPr>
          <a:xfrm>
            <a:off x="685801" y="5709186"/>
            <a:ext cx="8458200" cy="923330"/>
          </a:xfrm>
          <a:prstGeom prst="rect">
            <a:avLst/>
          </a:prstGeom>
        </p:spPr>
        <p:txBody>
          <a:bodyPr wrap="square">
            <a:spAutoFit/>
          </a:bodyPr>
          <a:lstStyle/>
          <a:p>
            <a:r>
              <a:rPr lang="en-US" dirty="0">
                <a:solidFill>
                  <a:srgbClr val="4E565F"/>
                </a:solidFill>
                <a:latin typeface="Roboto" panose="020B0604020202020204" charset="0"/>
              </a:rPr>
              <a:t>GBIF—the Global Biodiversity Information Facility—is an international network and data infrastructure funded by the world's governments and aimed at providing anyone, anywhere, open access to data about all types of life on Earth.</a:t>
            </a:r>
            <a:endParaRPr lang="fr-FR" dirty="0"/>
          </a:p>
        </p:txBody>
      </p:sp>
      <p:pic>
        <p:nvPicPr>
          <p:cNvPr id="4" name="Image 3"/>
          <p:cNvPicPr>
            <a:picLocks noChangeAspect="1"/>
          </p:cNvPicPr>
          <p:nvPr/>
        </p:nvPicPr>
        <p:blipFill>
          <a:blip r:embed="rId2"/>
          <a:stretch>
            <a:fillRect/>
          </a:stretch>
        </p:blipFill>
        <p:spPr>
          <a:xfrm>
            <a:off x="2057400" y="1905000"/>
            <a:ext cx="6864673" cy="3446626"/>
          </a:xfrm>
          <a:prstGeom prst="rect">
            <a:avLst/>
          </a:prstGeom>
        </p:spPr>
      </p:pic>
    </p:spTree>
    <p:extLst>
      <p:ext uri="{BB962C8B-B14F-4D97-AF65-F5344CB8AC3E}">
        <p14:creationId xmlns:p14="http://schemas.microsoft.com/office/powerpoint/2010/main" val="2518208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1572</TotalTime>
  <Words>1107</Words>
  <Application>Microsoft Office PowerPoint</Application>
  <PresentationFormat>Affichage à l'écran (4:3)</PresentationFormat>
  <Paragraphs>130</Paragraphs>
  <Slides>21</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Calibri</vt:lpstr>
      <vt:lpstr>Century Gothic</vt:lpstr>
      <vt:lpstr>Roboto</vt:lpstr>
      <vt:lpstr>Times New Roman</vt:lpstr>
      <vt:lpstr>Wingdings 2</vt:lpstr>
      <vt:lpstr>Wingdings 3</vt:lpstr>
      <vt:lpstr>Brin</vt:lpstr>
      <vt:lpstr>The Global Biodiversity Information Facility (GBIF), strengths and weaknesses in Africa</vt:lpstr>
      <vt:lpstr>Outline of the presentation</vt:lpstr>
      <vt:lpstr>Introduction</vt:lpstr>
      <vt:lpstr>Introduction</vt:lpstr>
      <vt:lpstr>Introduction</vt:lpstr>
      <vt:lpstr>Introduction</vt:lpstr>
      <vt:lpstr>Introduction</vt:lpstr>
      <vt:lpstr>Introduction</vt:lpstr>
      <vt:lpstr>Global Biodiversity Information Facility (GBIF), a mega data infrastructure</vt:lpstr>
      <vt:lpstr>Global Biodiversity Information Facility, a mega infrastructure</vt:lpstr>
      <vt:lpstr>Global Biodiversity Information Facility, a mega infrastructure Overview of the database</vt:lpstr>
      <vt:lpstr>Global Biodiversity Information Facility, a mega infrastructure</vt:lpstr>
      <vt:lpstr>Global Biodiversity Information Facility, a mega infrastructure to support Biodiversity Informatics</vt:lpstr>
      <vt:lpstr>Global Biodiversity Information Facility in Africa (GBIF-Africa): Strenghts</vt:lpstr>
      <vt:lpstr>Global Biodiversity Information Facility in Africa (GBIF-Africa): Weaknesses</vt:lpstr>
      <vt:lpstr>Global Biodiversity Information Facility in Africa (GBIF-Africa): Weaknesses</vt:lpstr>
      <vt:lpstr>Global Biodiversity Information Facility in Africa (GBIF-Africa): Weaknesses</vt:lpstr>
      <vt:lpstr>Concluding remarks and the way forwards</vt:lpstr>
      <vt:lpstr>Concluding remarks and the way forwards</vt:lpstr>
      <vt:lpstr>Concluding remarks and the way forwards</vt:lpstr>
      <vt:lpstr>MANY THANKS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INFORMATICS AND NATURAL RESOURCES CONSERVATIONS AND SUSTAINABLE USE IN BENIN (WEST AFRICA)</dc:title>
  <dc:creator>HP</dc:creator>
  <cp:lastModifiedBy>Compte Microsoft</cp:lastModifiedBy>
  <cp:revision>146</cp:revision>
  <dcterms:created xsi:type="dcterms:W3CDTF">2017-11-07T09:31:50Z</dcterms:created>
  <dcterms:modified xsi:type="dcterms:W3CDTF">2022-10-27T11:28:13Z</dcterms:modified>
</cp:coreProperties>
</file>